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20"/>
  </p:notesMasterIdLst>
  <p:sldIdLst>
    <p:sldId id="256" r:id="rId3"/>
    <p:sldId id="258" r:id="rId4"/>
    <p:sldId id="274" r:id="rId5"/>
    <p:sldId id="259" r:id="rId6"/>
    <p:sldId id="269" r:id="rId7"/>
    <p:sldId id="260" r:id="rId8"/>
    <p:sldId id="261" r:id="rId9"/>
    <p:sldId id="262" r:id="rId10"/>
    <p:sldId id="263" r:id="rId11"/>
    <p:sldId id="268" r:id="rId12"/>
    <p:sldId id="264" r:id="rId13"/>
    <p:sldId id="270" r:id="rId14"/>
    <p:sldId id="271" r:id="rId15"/>
    <p:sldId id="272" r:id="rId16"/>
    <p:sldId id="273" r:id="rId17"/>
    <p:sldId id="275" r:id="rId18"/>
    <p:sldId id="27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D1"/>
    <a:srgbClr val="E8FCCE"/>
    <a:srgbClr val="3EA233"/>
    <a:srgbClr val="009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454"/>
  </p:normalViewPr>
  <p:slideViewPr>
    <p:cSldViewPr snapToGrid="0" snapToObjects="1">
      <p:cViewPr varScale="1">
        <p:scale>
          <a:sx n="94" d="100"/>
          <a:sy n="94" d="100"/>
        </p:scale>
        <p:origin x="117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28492-229E-4079-A598-9D90125E79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B562D7DE-5AD9-47C1-B4E6-B10E372CD431}">
      <dgm:prSet custT="1"/>
      <dgm:spPr>
        <a:solidFill>
          <a:srgbClr val="FFFF00"/>
        </a:solidFill>
      </dgm:spPr>
      <dgm:t>
        <a:bodyPr/>
        <a:lstStyle/>
        <a:p>
          <a:pPr algn="ctr" rtl="0"/>
          <a:r>
            <a:rPr lang="es-ES_tradnl" sz="1800" b="1" dirty="0">
              <a:solidFill>
                <a:srgbClr val="0070C0"/>
              </a:solidFill>
            </a:rPr>
            <a:t>Energía y Minería</a:t>
          </a:r>
        </a:p>
      </dgm:t>
    </dgm:pt>
    <dgm:pt modelId="{3DA1921B-376C-4FBD-9201-83A3EC2BEE17}" type="parTrans" cxnId="{69FFA727-3D75-42FD-ADC5-23296280484A}">
      <dgm:prSet/>
      <dgm:spPr/>
      <dgm:t>
        <a:bodyPr/>
        <a:lstStyle/>
        <a:p>
          <a:endParaRPr lang="es-ES_tradnl" b="1"/>
        </a:p>
      </dgm:t>
    </dgm:pt>
    <dgm:pt modelId="{28079C25-027F-4B39-BAEF-5415B4C0C35B}" type="sibTrans" cxnId="{69FFA727-3D75-42FD-ADC5-23296280484A}">
      <dgm:prSet/>
      <dgm:spPr/>
      <dgm:t>
        <a:bodyPr/>
        <a:lstStyle/>
        <a:p>
          <a:endParaRPr lang="es-ES_tradnl" b="1"/>
        </a:p>
      </dgm:t>
    </dgm:pt>
    <dgm:pt modelId="{1774A9E8-683A-40F6-9D36-AB743608B8B3}" type="pres">
      <dgm:prSet presAssocID="{EAD28492-229E-4079-A598-9D90125E79AE}" presName="linear" presStyleCnt="0">
        <dgm:presLayoutVars>
          <dgm:animLvl val="lvl"/>
          <dgm:resizeHandles val="exact"/>
        </dgm:presLayoutVars>
      </dgm:prSet>
      <dgm:spPr/>
    </dgm:pt>
    <dgm:pt modelId="{BEBBB14C-DC9B-4959-9495-0E15BA7CAF09}" type="pres">
      <dgm:prSet presAssocID="{B562D7DE-5AD9-47C1-B4E6-B10E372CD431}" presName="parentText" presStyleLbl="node1" presStyleIdx="0" presStyleCnt="1">
        <dgm:presLayoutVars>
          <dgm:chMax val="0"/>
          <dgm:bulletEnabled val="1"/>
        </dgm:presLayoutVars>
      </dgm:prSet>
      <dgm:spPr/>
    </dgm:pt>
  </dgm:ptLst>
  <dgm:cxnLst>
    <dgm:cxn modelId="{69FFA727-3D75-42FD-ADC5-23296280484A}" srcId="{EAD28492-229E-4079-A598-9D90125E79AE}" destId="{B562D7DE-5AD9-47C1-B4E6-B10E372CD431}" srcOrd="0" destOrd="0" parTransId="{3DA1921B-376C-4FBD-9201-83A3EC2BEE17}" sibTransId="{28079C25-027F-4B39-BAEF-5415B4C0C35B}"/>
    <dgm:cxn modelId="{1860AA43-EA0B-45A2-8BED-E92BBDB7C8C3}" type="presOf" srcId="{EAD28492-229E-4079-A598-9D90125E79AE}" destId="{1774A9E8-683A-40F6-9D36-AB743608B8B3}" srcOrd="0" destOrd="0" presId="urn:microsoft.com/office/officeart/2005/8/layout/vList2"/>
    <dgm:cxn modelId="{6E820496-137B-41D8-9BB9-3A5E96311C7B}" type="presOf" srcId="{B562D7DE-5AD9-47C1-B4E6-B10E372CD431}" destId="{BEBBB14C-DC9B-4959-9495-0E15BA7CAF09}" srcOrd="0" destOrd="0" presId="urn:microsoft.com/office/officeart/2005/8/layout/vList2"/>
    <dgm:cxn modelId="{202A775C-6058-4B7C-A6CB-8FF6960D31B5}" type="presParOf" srcId="{1774A9E8-683A-40F6-9D36-AB743608B8B3}" destId="{BEBBB14C-DC9B-4959-9495-0E15BA7CAF09}"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18E26-6E6B-45C9-AF7D-16E6AB3A39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20C847BE-2955-419A-ACAF-0414A6E59A31}">
      <dgm:prSet custT="1"/>
      <dgm:spPr>
        <a:solidFill>
          <a:schemeClr val="accent6">
            <a:lumMod val="50000"/>
          </a:schemeClr>
        </a:solidFill>
      </dgm:spPr>
      <dgm:t>
        <a:bodyPr/>
        <a:lstStyle/>
        <a:p>
          <a:pPr rtl="0"/>
          <a:r>
            <a:rPr lang="es-ES_tradnl" sz="1700" b="1" dirty="0"/>
            <a:t>Energía</a:t>
          </a:r>
          <a:r>
            <a:rPr lang="es-ES_tradnl" sz="1700" dirty="0"/>
            <a:t> y </a:t>
          </a:r>
          <a:r>
            <a:rPr lang="es-ES_tradnl" sz="1600" b="1" dirty="0"/>
            <a:t>Minería</a:t>
          </a:r>
        </a:p>
      </dgm:t>
    </dgm:pt>
    <dgm:pt modelId="{E4348DDF-FC6D-4A4B-B153-FE1B74D43164}" type="parTrans" cxnId="{CE6445D4-6592-43D9-AC82-F213146BFC59}">
      <dgm:prSet/>
      <dgm:spPr/>
      <dgm:t>
        <a:bodyPr/>
        <a:lstStyle/>
        <a:p>
          <a:endParaRPr lang="es-ES_tradnl"/>
        </a:p>
      </dgm:t>
    </dgm:pt>
    <dgm:pt modelId="{92C9DEC1-2533-484D-9C8C-C4C90CC972F2}" type="sibTrans" cxnId="{CE6445D4-6592-43D9-AC82-F213146BFC59}">
      <dgm:prSet/>
      <dgm:spPr/>
      <dgm:t>
        <a:bodyPr/>
        <a:lstStyle/>
        <a:p>
          <a:endParaRPr lang="es-ES_tradnl"/>
        </a:p>
      </dgm:t>
    </dgm:pt>
    <dgm:pt modelId="{DD63FE20-2F62-4EBD-B1D4-251A500C412A}" type="pres">
      <dgm:prSet presAssocID="{30A18E26-6E6B-45C9-AF7D-16E6AB3A394B}" presName="linear" presStyleCnt="0">
        <dgm:presLayoutVars>
          <dgm:animLvl val="lvl"/>
          <dgm:resizeHandles val="exact"/>
        </dgm:presLayoutVars>
      </dgm:prSet>
      <dgm:spPr/>
    </dgm:pt>
    <dgm:pt modelId="{C68DF051-CC9E-4A89-93A1-B68FDF9A9D8B}" type="pres">
      <dgm:prSet presAssocID="{20C847BE-2955-419A-ACAF-0414A6E59A31}" presName="parentText" presStyleLbl="node1" presStyleIdx="0" presStyleCnt="1">
        <dgm:presLayoutVars>
          <dgm:chMax val="0"/>
          <dgm:bulletEnabled val="1"/>
        </dgm:presLayoutVars>
      </dgm:prSet>
      <dgm:spPr/>
    </dgm:pt>
  </dgm:ptLst>
  <dgm:cxnLst>
    <dgm:cxn modelId="{EBDF1603-A130-4BBC-9F88-99C50A455830}" type="presOf" srcId="{20C847BE-2955-419A-ACAF-0414A6E59A31}" destId="{C68DF051-CC9E-4A89-93A1-B68FDF9A9D8B}" srcOrd="0" destOrd="0" presId="urn:microsoft.com/office/officeart/2005/8/layout/vList2"/>
    <dgm:cxn modelId="{D7E4CE27-1A1E-466D-9FDF-09ACB5F63C95}" type="presOf" srcId="{30A18E26-6E6B-45C9-AF7D-16E6AB3A394B}" destId="{DD63FE20-2F62-4EBD-B1D4-251A500C412A}" srcOrd="0" destOrd="0" presId="urn:microsoft.com/office/officeart/2005/8/layout/vList2"/>
    <dgm:cxn modelId="{CE6445D4-6592-43D9-AC82-F213146BFC59}" srcId="{30A18E26-6E6B-45C9-AF7D-16E6AB3A394B}" destId="{20C847BE-2955-419A-ACAF-0414A6E59A31}" srcOrd="0" destOrd="0" parTransId="{E4348DDF-FC6D-4A4B-B153-FE1B74D43164}" sibTransId="{92C9DEC1-2533-484D-9C8C-C4C90CC972F2}"/>
    <dgm:cxn modelId="{4A22566A-B29E-440B-B618-0AFCE25C6A91}" type="presParOf" srcId="{DD63FE20-2F62-4EBD-B1D4-251A500C412A}" destId="{C68DF051-CC9E-4A89-93A1-B68FDF9A9D8B}"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F76AD2-7C05-4B58-921D-9863A393C1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B26F3E32-AF24-437B-B13E-32BAAE0612B9}">
      <dgm:prSet/>
      <dgm:spPr>
        <a:solidFill>
          <a:srgbClr val="00B0F0"/>
        </a:solidFill>
      </dgm:spPr>
      <dgm:t>
        <a:bodyPr/>
        <a:lstStyle/>
        <a:p>
          <a:pPr rtl="0"/>
          <a:r>
            <a:rPr lang="es-ES_tradnl" b="1" dirty="0"/>
            <a:t>Subsector Eléctrico</a:t>
          </a:r>
        </a:p>
      </dgm:t>
    </dgm:pt>
    <dgm:pt modelId="{CEA0F0E5-86DF-4C96-87B6-D482A4468525}" type="parTrans" cxnId="{4DA2AE5F-0111-4BF6-B468-B23749BF7730}">
      <dgm:prSet/>
      <dgm:spPr/>
      <dgm:t>
        <a:bodyPr/>
        <a:lstStyle/>
        <a:p>
          <a:endParaRPr lang="es-ES_tradnl"/>
        </a:p>
      </dgm:t>
    </dgm:pt>
    <dgm:pt modelId="{EEF032B7-CD41-48CB-9B04-0C7BA272B86D}" type="sibTrans" cxnId="{4DA2AE5F-0111-4BF6-B468-B23749BF7730}">
      <dgm:prSet/>
      <dgm:spPr/>
      <dgm:t>
        <a:bodyPr/>
        <a:lstStyle/>
        <a:p>
          <a:endParaRPr lang="es-ES_tradnl"/>
        </a:p>
      </dgm:t>
    </dgm:pt>
    <dgm:pt modelId="{3D396A27-D9E8-4721-8D4D-1A13E8C739ED}" type="pres">
      <dgm:prSet presAssocID="{72F76AD2-7C05-4B58-921D-9863A393C196}" presName="linear" presStyleCnt="0">
        <dgm:presLayoutVars>
          <dgm:animLvl val="lvl"/>
          <dgm:resizeHandles val="exact"/>
        </dgm:presLayoutVars>
      </dgm:prSet>
      <dgm:spPr/>
    </dgm:pt>
    <dgm:pt modelId="{EA206437-054A-4F4D-9022-32B52F480849}" type="pres">
      <dgm:prSet presAssocID="{B26F3E32-AF24-437B-B13E-32BAAE0612B9}" presName="parentText" presStyleLbl="node1" presStyleIdx="0" presStyleCnt="1">
        <dgm:presLayoutVars>
          <dgm:chMax val="0"/>
          <dgm:bulletEnabled val="1"/>
        </dgm:presLayoutVars>
      </dgm:prSet>
      <dgm:spPr/>
    </dgm:pt>
  </dgm:ptLst>
  <dgm:cxnLst>
    <dgm:cxn modelId="{D1AE5C37-6417-4AD3-92D9-B7276C9D269A}" type="presOf" srcId="{72F76AD2-7C05-4B58-921D-9863A393C196}" destId="{3D396A27-D9E8-4721-8D4D-1A13E8C739ED}" srcOrd="0" destOrd="0" presId="urn:microsoft.com/office/officeart/2005/8/layout/vList2"/>
    <dgm:cxn modelId="{4DA2AE5F-0111-4BF6-B468-B23749BF7730}" srcId="{72F76AD2-7C05-4B58-921D-9863A393C196}" destId="{B26F3E32-AF24-437B-B13E-32BAAE0612B9}" srcOrd="0" destOrd="0" parTransId="{CEA0F0E5-86DF-4C96-87B6-D482A4468525}" sibTransId="{EEF032B7-CD41-48CB-9B04-0C7BA272B86D}"/>
    <dgm:cxn modelId="{F6321BF2-0178-492F-A8FD-D1750290934C}" type="presOf" srcId="{B26F3E32-AF24-437B-B13E-32BAAE0612B9}" destId="{EA206437-054A-4F4D-9022-32B52F480849}" srcOrd="0" destOrd="0" presId="urn:microsoft.com/office/officeart/2005/8/layout/vList2"/>
    <dgm:cxn modelId="{DDE044E0-F8C6-4F21-8E31-FBE354DE8D85}" type="presParOf" srcId="{3D396A27-D9E8-4721-8D4D-1A13E8C739ED}" destId="{EA206437-054A-4F4D-9022-32B52F480849}"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1F8703-4140-4EF1-9DFC-3D2EB85A2F8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_tradnl"/>
        </a:p>
      </dgm:t>
    </dgm:pt>
    <dgm:pt modelId="{89D4C475-74E8-4351-B373-4F40DCDA339E}">
      <dgm:prSet custT="1"/>
      <dgm:spPr>
        <a:solidFill>
          <a:schemeClr val="accent1">
            <a:lumMod val="50000"/>
          </a:schemeClr>
        </a:solidFill>
      </dgm:spPr>
      <dgm:t>
        <a:bodyPr vert="vert270"/>
        <a:lstStyle/>
        <a:p>
          <a:pPr rtl="0"/>
          <a:r>
            <a:rPr lang="es-ES_tradnl" sz="2000" b="1" dirty="0">
              <a:latin typeface="Georgia" panose="02040502050405020303" pitchFamily="18" charset="0"/>
            </a:rPr>
            <a:t>INSTITUCIONES</a:t>
          </a:r>
          <a:endParaRPr lang="es-ES_tradnl" sz="2000" dirty="0">
            <a:latin typeface="Georgia" panose="02040502050405020303" pitchFamily="18" charset="0"/>
          </a:endParaRPr>
        </a:p>
      </dgm:t>
    </dgm:pt>
    <dgm:pt modelId="{A83F946E-2B1B-42B6-BA11-99F4072AFE7A}" type="parTrans" cxnId="{5FFC254A-3462-4A3D-B9DD-DD926F10DD8E}">
      <dgm:prSet/>
      <dgm:spPr/>
      <dgm:t>
        <a:bodyPr/>
        <a:lstStyle/>
        <a:p>
          <a:endParaRPr lang="es-ES_tradnl"/>
        </a:p>
      </dgm:t>
    </dgm:pt>
    <dgm:pt modelId="{8380D6E2-172C-45A0-AE5B-D47AD67F06CD}" type="sibTrans" cxnId="{5FFC254A-3462-4A3D-B9DD-DD926F10DD8E}">
      <dgm:prSet/>
      <dgm:spPr/>
      <dgm:t>
        <a:bodyPr/>
        <a:lstStyle/>
        <a:p>
          <a:endParaRPr lang="es-ES_tradnl"/>
        </a:p>
      </dgm:t>
    </dgm:pt>
    <dgm:pt modelId="{33FD1538-F674-4E2B-8C98-7A6399351308}">
      <dgm:prSet custT="1"/>
      <dgm:spPr/>
      <dgm:t>
        <a:bodyPr/>
        <a:lstStyle/>
        <a:p>
          <a:pPr rtl="0"/>
          <a:r>
            <a:rPr lang="es-ES_tradnl" sz="1400" i="0" dirty="0">
              <a:latin typeface="Georgia" panose="02040502050405020303" pitchFamily="18" charset="0"/>
            </a:rPr>
            <a:t>Ministerio de Energía y Minas-</a:t>
          </a:r>
          <a:r>
            <a:rPr lang="es-ES_tradnl" sz="1400" b="1" i="0" dirty="0">
              <a:solidFill>
                <a:srgbClr val="C00000"/>
              </a:solidFill>
              <a:latin typeface="Georgia" panose="02040502050405020303" pitchFamily="18" charset="0"/>
            </a:rPr>
            <a:t>MEMRD</a:t>
          </a:r>
          <a:endParaRPr lang="es-ES_tradnl" sz="1400" i="0" dirty="0">
            <a:solidFill>
              <a:srgbClr val="C00000"/>
            </a:solidFill>
            <a:latin typeface="Georgia" panose="02040502050405020303" pitchFamily="18" charset="0"/>
          </a:endParaRPr>
        </a:p>
      </dgm:t>
    </dgm:pt>
    <dgm:pt modelId="{DEF51232-F24E-4595-BB8C-5124BBD66045}" type="parTrans" cxnId="{7867211B-4C57-4399-83BA-DDE1A029A8F9}">
      <dgm:prSet/>
      <dgm:spPr/>
      <dgm:t>
        <a:bodyPr/>
        <a:lstStyle/>
        <a:p>
          <a:endParaRPr lang="es-ES_tradnl"/>
        </a:p>
      </dgm:t>
    </dgm:pt>
    <dgm:pt modelId="{DC75F9C1-96B1-431F-A083-FF8AAD95C270}" type="sibTrans" cxnId="{7867211B-4C57-4399-83BA-DDE1A029A8F9}">
      <dgm:prSet/>
      <dgm:spPr/>
      <dgm:t>
        <a:bodyPr/>
        <a:lstStyle/>
        <a:p>
          <a:endParaRPr lang="es-ES_tradnl"/>
        </a:p>
      </dgm:t>
    </dgm:pt>
    <dgm:pt modelId="{A57D1FB7-05F5-4C55-B510-14BBDB78EBDF}">
      <dgm:prSet custT="1"/>
      <dgm:spPr/>
      <dgm:t>
        <a:bodyPr/>
        <a:lstStyle/>
        <a:p>
          <a:pPr rtl="0"/>
          <a:r>
            <a:rPr lang="es-ES_tradnl" sz="1400" i="0" dirty="0">
              <a:latin typeface="Georgia" panose="02040502050405020303" pitchFamily="18" charset="0"/>
            </a:rPr>
            <a:t>Ministerio de Industria y Comercio</a:t>
          </a:r>
          <a:r>
            <a:rPr lang="es-ES_tradnl" sz="1400" b="1" i="0" dirty="0">
              <a:latin typeface="Georgia" panose="02040502050405020303" pitchFamily="18" charset="0"/>
            </a:rPr>
            <a:t>-</a:t>
          </a:r>
          <a:r>
            <a:rPr lang="es-ES_tradnl" sz="1400" b="1" i="0" dirty="0">
              <a:solidFill>
                <a:srgbClr val="C00000"/>
              </a:solidFill>
              <a:latin typeface="Georgia" panose="02040502050405020303" pitchFamily="18" charset="0"/>
            </a:rPr>
            <a:t>MIC</a:t>
          </a:r>
          <a:endParaRPr lang="es-ES_tradnl" sz="1400" i="0" dirty="0">
            <a:solidFill>
              <a:srgbClr val="C00000"/>
            </a:solidFill>
            <a:latin typeface="Georgia" panose="02040502050405020303" pitchFamily="18" charset="0"/>
          </a:endParaRPr>
        </a:p>
      </dgm:t>
    </dgm:pt>
    <dgm:pt modelId="{3295E7BB-68A5-4F19-93C1-F163C25F1ACD}" type="parTrans" cxnId="{F98D7666-ED5D-4662-ADB1-80C7E4F401E5}">
      <dgm:prSet/>
      <dgm:spPr/>
      <dgm:t>
        <a:bodyPr/>
        <a:lstStyle/>
        <a:p>
          <a:endParaRPr lang="es-ES_tradnl"/>
        </a:p>
      </dgm:t>
    </dgm:pt>
    <dgm:pt modelId="{F5BCC81F-A19B-4B2C-93EE-46ECCFDDFBA8}" type="sibTrans" cxnId="{F98D7666-ED5D-4662-ADB1-80C7E4F401E5}">
      <dgm:prSet/>
      <dgm:spPr/>
      <dgm:t>
        <a:bodyPr/>
        <a:lstStyle/>
        <a:p>
          <a:endParaRPr lang="es-ES_tradnl"/>
        </a:p>
      </dgm:t>
    </dgm:pt>
    <dgm:pt modelId="{EABCA252-A034-40DE-92CF-B6F9F3AE98FA}">
      <dgm:prSet custT="1"/>
      <dgm:spPr/>
      <dgm:t>
        <a:bodyPr/>
        <a:lstStyle/>
        <a:p>
          <a:pPr rtl="0"/>
          <a:r>
            <a:rPr lang="es-ES_tradnl" sz="1400" i="0" dirty="0">
              <a:latin typeface="Georgia" panose="02040502050405020303" pitchFamily="18" charset="0"/>
            </a:rPr>
            <a:t>Comisión Nacional de Energía-</a:t>
          </a:r>
          <a:r>
            <a:rPr lang="es-ES_tradnl" sz="1400" b="1" i="0" dirty="0">
              <a:solidFill>
                <a:srgbClr val="C00000"/>
              </a:solidFill>
              <a:latin typeface="Georgia" panose="02040502050405020303" pitchFamily="18" charset="0"/>
            </a:rPr>
            <a:t>CNE</a:t>
          </a:r>
          <a:endParaRPr lang="es-ES_tradnl" sz="1400" i="0" dirty="0">
            <a:solidFill>
              <a:srgbClr val="C00000"/>
            </a:solidFill>
            <a:latin typeface="Georgia" panose="02040502050405020303" pitchFamily="18" charset="0"/>
          </a:endParaRPr>
        </a:p>
      </dgm:t>
    </dgm:pt>
    <dgm:pt modelId="{7BC11C13-09D4-4E74-BE9C-6B1E689697F2}" type="parTrans" cxnId="{4CCE6038-CCCB-4249-9587-7C0E0E5702D8}">
      <dgm:prSet/>
      <dgm:spPr/>
      <dgm:t>
        <a:bodyPr/>
        <a:lstStyle/>
        <a:p>
          <a:endParaRPr lang="es-ES_tradnl"/>
        </a:p>
      </dgm:t>
    </dgm:pt>
    <dgm:pt modelId="{05690C53-91BD-445E-A130-CDDA77FD2763}" type="sibTrans" cxnId="{4CCE6038-CCCB-4249-9587-7C0E0E5702D8}">
      <dgm:prSet/>
      <dgm:spPr/>
      <dgm:t>
        <a:bodyPr/>
        <a:lstStyle/>
        <a:p>
          <a:endParaRPr lang="es-ES_tradnl"/>
        </a:p>
      </dgm:t>
    </dgm:pt>
    <dgm:pt modelId="{AC7E69D3-428C-459D-AE62-508C1112BB5E}">
      <dgm:prSet custT="1"/>
      <dgm:spPr/>
      <dgm:t>
        <a:bodyPr/>
        <a:lstStyle/>
        <a:p>
          <a:pPr rtl="0"/>
          <a:r>
            <a:rPr lang="es-ES_tradnl" sz="1400" i="0" dirty="0">
              <a:latin typeface="Georgia" panose="02040502050405020303" pitchFamily="18" charset="0"/>
            </a:rPr>
            <a:t>Superintendencia de Electricidad-</a:t>
          </a:r>
          <a:r>
            <a:rPr lang="es-ES_tradnl" sz="1400" b="1" i="0" dirty="0">
              <a:solidFill>
                <a:srgbClr val="C00000"/>
              </a:solidFill>
              <a:latin typeface="Georgia" panose="02040502050405020303" pitchFamily="18" charset="0"/>
            </a:rPr>
            <a:t>SIE</a:t>
          </a:r>
          <a:endParaRPr lang="es-ES_tradnl" sz="1400" i="0" dirty="0">
            <a:solidFill>
              <a:srgbClr val="C00000"/>
            </a:solidFill>
            <a:latin typeface="Georgia" panose="02040502050405020303" pitchFamily="18" charset="0"/>
          </a:endParaRPr>
        </a:p>
      </dgm:t>
    </dgm:pt>
    <dgm:pt modelId="{AE1B46DF-3665-4B28-922B-D34D6A1C3D6A}" type="parTrans" cxnId="{EAC353CB-C033-4627-A2DD-C1D87CE5F1D1}">
      <dgm:prSet/>
      <dgm:spPr/>
      <dgm:t>
        <a:bodyPr/>
        <a:lstStyle/>
        <a:p>
          <a:endParaRPr lang="es-ES_tradnl"/>
        </a:p>
      </dgm:t>
    </dgm:pt>
    <dgm:pt modelId="{D2447A04-18D8-4863-BFCB-E2E5DA61A8A3}" type="sibTrans" cxnId="{EAC353CB-C033-4627-A2DD-C1D87CE5F1D1}">
      <dgm:prSet/>
      <dgm:spPr/>
      <dgm:t>
        <a:bodyPr/>
        <a:lstStyle/>
        <a:p>
          <a:endParaRPr lang="es-ES_tradnl"/>
        </a:p>
      </dgm:t>
    </dgm:pt>
    <dgm:pt modelId="{E0028B25-5853-4C87-9268-839A8D066714}">
      <dgm:prSet custT="1"/>
      <dgm:spPr/>
      <dgm:t>
        <a:bodyPr/>
        <a:lstStyle/>
        <a:p>
          <a:pPr rtl="0"/>
          <a:r>
            <a:rPr lang="es-ES_tradnl" sz="1400" i="0" dirty="0">
              <a:latin typeface="Georgia" panose="02040502050405020303" pitchFamily="18" charset="0"/>
            </a:rPr>
            <a:t>Corporación de Empresas Eléctricas Estatales-</a:t>
          </a:r>
          <a:r>
            <a:rPr lang="es-ES_tradnl" sz="1400" b="1" i="0" dirty="0">
              <a:solidFill>
                <a:srgbClr val="C00000"/>
              </a:solidFill>
              <a:latin typeface="Georgia" panose="02040502050405020303" pitchFamily="18" charset="0"/>
            </a:rPr>
            <a:t>CDEEE</a:t>
          </a:r>
          <a:endParaRPr lang="es-ES_tradnl" sz="1400" i="0" dirty="0">
            <a:solidFill>
              <a:srgbClr val="C00000"/>
            </a:solidFill>
            <a:latin typeface="Georgia" panose="02040502050405020303" pitchFamily="18" charset="0"/>
          </a:endParaRPr>
        </a:p>
      </dgm:t>
    </dgm:pt>
    <dgm:pt modelId="{642D6445-24AD-4295-9355-CC9D0FCE38CC}" type="parTrans" cxnId="{F79839D8-5F6E-4298-96E5-A047CF8117AE}">
      <dgm:prSet/>
      <dgm:spPr/>
      <dgm:t>
        <a:bodyPr/>
        <a:lstStyle/>
        <a:p>
          <a:endParaRPr lang="es-ES_tradnl"/>
        </a:p>
      </dgm:t>
    </dgm:pt>
    <dgm:pt modelId="{1B07CD18-89C2-40F0-8ED6-A4EEC4FBDA45}" type="sibTrans" cxnId="{F79839D8-5F6E-4298-96E5-A047CF8117AE}">
      <dgm:prSet/>
      <dgm:spPr/>
      <dgm:t>
        <a:bodyPr/>
        <a:lstStyle/>
        <a:p>
          <a:endParaRPr lang="es-ES_tradnl"/>
        </a:p>
      </dgm:t>
    </dgm:pt>
    <dgm:pt modelId="{BE752E30-6021-4D18-B8D9-74494533B25F}">
      <dgm:prSet custT="1"/>
      <dgm:spPr/>
      <dgm:t>
        <a:bodyPr/>
        <a:lstStyle/>
        <a:p>
          <a:pPr rtl="0"/>
          <a:r>
            <a:rPr lang="es-ES_tradnl" sz="1400" i="0" dirty="0">
              <a:latin typeface="Georgia" panose="02040502050405020303" pitchFamily="18" charset="0"/>
            </a:rPr>
            <a:t>Empresa de Transmisión Eléctrica Dominicana-</a:t>
          </a:r>
          <a:r>
            <a:rPr lang="es-ES_tradnl" sz="1400" b="1" i="0" dirty="0">
              <a:solidFill>
                <a:srgbClr val="C00000"/>
              </a:solidFill>
              <a:latin typeface="Georgia" panose="02040502050405020303" pitchFamily="18" charset="0"/>
            </a:rPr>
            <a:t>ETED</a:t>
          </a:r>
          <a:endParaRPr lang="es-ES_tradnl" sz="1400" i="0" dirty="0">
            <a:solidFill>
              <a:srgbClr val="C00000"/>
            </a:solidFill>
            <a:latin typeface="Georgia" panose="02040502050405020303" pitchFamily="18" charset="0"/>
          </a:endParaRPr>
        </a:p>
      </dgm:t>
    </dgm:pt>
    <dgm:pt modelId="{47D61124-F791-4C7B-AF8E-19BAA3570460}" type="parTrans" cxnId="{22C09650-DAB9-4D70-9281-A940C2667E24}">
      <dgm:prSet/>
      <dgm:spPr/>
      <dgm:t>
        <a:bodyPr/>
        <a:lstStyle/>
        <a:p>
          <a:endParaRPr lang="es-ES_tradnl"/>
        </a:p>
      </dgm:t>
    </dgm:pt>
    <dgm:pt modelId="{2E352E88-4613-491C-8FF1-A0354F42D90F}" type="sibTrans" cxnId="{22C09650-DAB9-4D70-9281-A940C2667E24}">
      <dgm:prSet/>
      <dgm:spPr/>
      <dgm:t>
        <a:bodyPr/>
        <a:lstStyle/>
        <a:p>
          <a:endParaRPr lang="es-ES_tradnl"/>
        </a:p>
      </dgm:t>
    </dgm:pt>
    <dgm:pt modelId="{EAE2ABCB-F0F9-4CC4-82E9-888B80B9F120}">
      <dgm:prSet custT="1"/>
      <dgm:spPr/>
      <dgm:t>
        <a:bodyPr/>
        <a:lstStyle/>
        <a:p>
          <a:pPr rtl="0"/>
          <a:r>
            <a:rPr lang="es-ES_tradnl" sz="1400" i="0" dirty="0">
              <a:latin typeface="Georgia" panose="02040502050405020303" pitchFamily="18" charset="0"/>
            </a:rPr>
            <a:t>Empresa de Generación Hidroeléctrica -</a:t>
          </a:r>
          <a:r>
            <a:rPr lang="es-ES_tradnl" sz="1400" b="1" i="0" dirty="0">
              <a:solidFill>
                <a:srgbClr val="C00000"/>
              </a:solidFill>
              <a:latin typeface="Georgia" panose="02040502050405020303" pitchFamily="18" charset="0"/>
            </a:rPr>
            <a:t>EGEHID</a:t>
          </a:r>
          <a:endParaRPr lang="es-ES_tradnl" sz="1400" i="0" dirty="0">
            <a:solidFill>
              <a:srgbClr val="C00000"/>
            </a:solidFill>
            <a:latin typeface="Georgia" panose="02040502050405020303" pitchFamily="18" charset="0"/>
          </a:endParaRPr>
        </a:p>
      </dgm:t>
    </dgm:pt>
    <dgm:pt modelId="{D69F1D67-3986-4F1B-933B-FE7EBBA75419}" type="parTrans" cxnId="{D10C7AEE-DFF4-4147-914A-9A3774CC1DF8}">
      <dgm:prSet/>
      <dgm:spPr/>
      <dgm:t>
        <a:bodyPr/>
        <a:lstStyle/>
        <a:p>
          <a:endParaRPr lang="es-ES_tradnl"/>
        </a:p>
      </dgm:t>
    </dgm:pt>
    <dgm:pt modelId="{DC823F58-46F0-418A-B2E7-D589DB15EC96}" type="sibTrans" cxnId="{D10C7AEE-DFF4-4147-914A-9A3774CC1DF8}">
      <dgm:prSet/>
      <dgm:spPr/>
      <dgm:t>
        <a:bodyPr/>
        <a:lstStyle/>
        <a:p>
          <a:endParaRPr lang="es-ES_tradnl"/>
        </a:p>
      </dgm:t>
    </dgm:pt>
    <dgm:pt modelId="{459FC490-FA02-43D9-A4D4-CBA08F74A15B}">
      <dgm:prSet custT="1"/>
      <dgm:spPr/>
      <dgm:t>
        <a:bodyPr/>
        <a:lstStyle/>
        <a:p>
          <a:pPr rtl="0"/>
          <a:r>
            <a:rPr lang="es-ES_tradnl" sz="1400" i="0" dirty="0">
              <a:latin typeface="Georgia" panose="02040502050405020303" pitchFamily="18" charset="0"/>
            </a:rPr>
            <a:t>Empresas de Distribución de Electricidad-</a:t>
          </a:r>
          <a:r>
            <a:rPr lang="es-ES_tradnl" sz="1400" b="1" i="0" dirty="0">
              <a:solidFill>
                <a:srgbClr val="C00000"/>
              </a:solidFill>
              <a:latin typeface="Georgia" panose="02040502050405020303" pitchFamily="18" charset="0"/>
            </a:rPr>
            <a:t>EDE</a:t>
          </a:r>
          <a:endParaRPr lang="es-ES_tradnl" sz="1400" i="0" dirty="0">
            <a:solidFill>
              <a:srgbClr val="C00000"/>
            </a:solidFill>
            <a:latin typeface="Georgia" panose="02040502050405020303" pitchFamily="18" charset="0"/>
          </a:endParaRPr>
        </a:p>
      </dgm:t>
    </dgm:pt>
    <dgm:pt modelId="{66917BE8-FB00-4827-8246-F9A7C09A111F}" type="parTrans" cxnId="{4DF0CFAC-1408-41C9-854B-FDF20A270F68}">
      <dgm:prSet/>
      <dgm:spPr/>
      <dgm:t>
        <a:bodyPr/>
        <a:lstStyle/>
        <a:p>
          <a:endParaRPr lang="es-ES_tradnl"/>
        </a:p>
      </dgm:t>
    </dgm:pt>
    <dgm:pt modelId="{005F340B-2EBC-4382-9D54-4A05B7FD2CF0}" type="sibTrans" cxnId="{4DF0CFAC-1408-41C9-854B-FDF20A270F68}">
      <dgm:prSet/>
      <dgm:spPr/>
      <dgm:t>
        <a:bodyPr/>
        <a:lstStyle/>
        <a:p>
          <a:endParaRPr lang="es-ES_tradnl"/>
        </a:p>
      </dgm:t>
    </dgm:pt>
    <dgm:pt modelId="{849AD69F-3A15-47A8-9833-9E319CCD40ED}">
      <dgm:prSet custT="1"/>
      <dgm:spPr/>
      <dgm:t>
        <a:bodyPr/>
        <a:lstStyle/>
        <a:p>
          <a:pPr rtl="0"/>
          <a:r>
            <a:rPr lang="es-ES_tradnl" sz="1400" i="0" dirty="0">
              <a:latin typeface="Georgia" panose="02040502050405020303" pitchFamily="18" charset="0"/>
            </a:rPr>
            <a:t>Dirección General de Minería-</a:t>
          </a:r>
          <a:r>
            <a:rPr lang="es-ES_tradnl" sz="1400" b="1" i="0" dirty="0">
              <a:solidFill>
                <a:srgbClr val="C00000"/>
              </a:solidFill>
              <a:latin typeface="Georgia" panose="02040502050405020303" pitchFamily="18" charset="0"/>
            </a:rPr>
            <a:t>DGM</a:t>
          </a:r>
          <a:endParaRPr lang="es-ES_tradnl" sz="1400" i="0" dirty="0">
            <a:solidFill>
              <a:srgbClr val="C00000"/>
            </a:solidFill>
            <a:latin typeface="Georgia" panose="02040502050405020303" pitchFamily="18" charset="0"/>
          </a:endParaRPr>
        </a:p>
      </dgm:t>
    </dgm:pt>
    <dgm:pt modelId="{837895DD-1DDB-4D7B-AD98-29047D67D653}" type="parTrans" cxnId="{7A212980-EE7F-4618-AD01-239A46A985C0}">
      <dgm:prSet/>
      <dgm:spPr/>
      <dgm:t>
        <a:bodyPr/>
        <a:lstStyle/>
        <a:p>
          <a:endParaRPr lang="es-ES_tradnl"/>
        </a:p>
      </dgm:t>
    </dgm:pt>
    <dgm:pt modelId="{53540142-79B5-4C9C-88EE-2E90F52EF4AE}" type="sibTrans" cxnId="{7A212980-EE7F-4618-AD01-239A46A985C0}">
      <dgm:prSet/>
      <dgm:spPr/>
      <dgm:t>
        <a:bodyPr/>
        <a:lstStyle/>
        <a:p>
          <a:endParaRPr lang="es-ES_tradnl"/>
        </a:p>
      </dgm:t>
    </dgm:pt>
    <dgm:pt modelId="{819A4491-CDB2-41E0-8D60-78482946468F}" type="pres">
      <dgm:prSet presAssocID="{5F1F8703-4140-4EF1-9DFC-3D2EB85A2F86}" presName="linearFlow" presStyleCnt="0">
        <dgm:presLayoutVars>
          <dgm:dir/>
          <dgm:animLvl val="lvl"/>
          <dgm:resizeHandles val="exact"/>
        </dgm:presLayoutVars>
      </dgm:prSet>
      <dgm:spPr/>
    </dgm:pt>
    <dgm:pt modelId="{618E7C12-FBF0-43BC-B4BB-BFFDE3556DB0}" type="pres">
      <dgm:prSet presAssocID="{89D4C475-74E8-4351-B373-4F40DCDA339E}" presName="composite" presStyleCnt="0"/>
      <dgm:spPr/>
    </dgm:pt>
    <dgm:pt modelId="{D72A9699-97D6-4B1A-B788-6335BDAE7A89}" type="pres">
      <dgm:prSet presAssocID="{89D4C475-74E8-4351-B373-4F40DCDA339E}" presName="parentText" presStyleLbl="alignNode1" presStyleIdx="0" presStyleCnt="1" custScaleX="68545" custLinFactNeighborY="-2330">
        <dgm:presLayoutVars>
          <dgm:chMax val="1"/>
          <dgm:bulletEnabled val="1"/>
        </dgm:presLayoutVars>
      </dgm:prSet>
      <dgm:spPr/>
    </dgm:pt>
    <dgm:pt modelId="{19409E93-C0FC-4F7C-8DEE-F0D5B37C654E}" type="pres">
      <dgm:prSet presAssocID="{89D4C475-74E8-4351-B373-4F40DCDA339E}" presName="descendantText" presStyleLbl="alignAcc1" presStyleIdx="0" presStyleCnt="1" custScaleX="101481" custScaleY="146924">
        <dgm:presLayoutVars>
          <dgm:bulletEnabled val="1"/>
        </dgm:presLayoutVars>
      </dgm:prSet>
      <dgm:spPr/>
    </dgm:pt>
  </dgm:ptLst>
  <dgm:cxnLst>
    <dgm:cxn modelId="{A8E95213-3E97-4BA7-872C-5AEB334F5475}" type="presOf" srcId="{BE752E30-6021-4D18-B8D9-74494533B25F}" destId="{19409E93-C0FC-4F7C-8DEE-F0D5B37C654E}" srcOrd="0" destOrd="5" presId="urn:microsoft.com/office/officeart/2005/8/layout/chevron2"/>
    <dgm:cxn modelId="{CF910C14-B97E-4A58-8F42-7AF6D4B37573}" type="presOf" srcId="{E0028B25-5853-4C87-9268-839A8D066714}" destId="{19409E93-C0FC-4F7C-8DEE-F0D5B37C654E}" srcOrd="0" destOrd="4" presId="urn:microsoft.com/office/officeart/2005/8/layout/chevron2"/>
    <dgm:cxn modelId="{B7043915-3B3B-4CAC-9D27-29096712F04F}" type="presOf" srcId="{5F1F8703-4140-4EF1-9DFC-3D2EB85A2F86}" destId="{819A4491-CDB2-41E0-8D60-78482946468F}" srcOrd="0" destOrd="0" presId="urn:microsoft.com/office/officeart/2005/8/layout/chevron2"/>
    <dgm:cxn modelId="{7867211B-4C57-4399-83BA-DDE1A029A8F9}" srcId="{89D4C475-74E8-4351-B373-4F40DCDA339E}" destId="{33FD1538-F674-4E2B-8C98-7A6399351308}" srcOrd="0" destOrd="0" parTransId="{DEF51232-F24E-4595-BB8C-5124BBD66045}" sibTransId="{DC75F9C1-96B1-431F-A083-FF8AAD95C270}"/>
    <dgm:cxn modelId="{0644A226-FC2B-488E-BDC4-6D6C1495ED17}" type="presOf" srcId="{AC7E69D3-428C-459D-AE62-508C1112BB5E}" destId="{19409E93-C0FC-4F7C-8DEE-F0D5B37C654E}" srcOrd="0" destOrd="3" presId="urn:microsoft.com/office/officeart/2005/8/layout/chevron2"/>
    <dgm:cxn modelId="{84400B35-95CB-4E17-A6AD-D706408ADDE1}" type="presOf" srcId="{EABCA252-A034-40DE-92CF-B6F9F3AE98FA}" destId="{19409E93-C0FC-4F7C-8DEE-F0D5B37C654E}" srcOrd="0" destOrd="2" presId="urn:microsoft.com/office/officeart/2005/8/layout/chevron2"/>
    <dgm:cxn modelId="{4CCE6038-CCCB-4249-9587-7C0E0E5702D8}" srcId="{89D4C475-74E8-4351-B373-4F40DCDA339E}" destId="{EABCA252-A034-40DE-92CF-B6F9F3AE98FA}" srcOrd="2" destOrd="0" parTransId="{7BC11C13-09D4-4E74-BE9C-6B1E689697F2}" sibTransId="{05690C53-91BD-445E-A130-CDDA77FD2763}"/>
    <dgm:cxn modelId="{BAC3A363-7357-4FAF-9E9E-021AFD6ADF26}" type="presOf" srcId="{A57D1FB7-05F5-4C55-B510-14BBDB78EBDF}" destId="{19409E93-C0FC-4F7C-8DEE-F0D5B37C654E}" srcOrd="0" destOrd="1" presId="urn:microsoft.com/office/officeart/2005/8/layout/chevron2"/>
    <dgm:cxn modelId="{F98D7666-ED5D-4662-ADB1-80C7E4F401E5}" srcId="{89D4C475-74E8-4351-B373-4F40DCDA339E}" destId="{A57D1FB7-05F5-4C55-B510-14BBDB78EBDF}" srcOrd="1" destOrd="0" parTransId="{3295E7BB-68A5-4F19-93C1-F163C25F1ACD}" sibTransId="{F5BCC81F-A19B-4B2C-93EE-46ECCFDDFBA8}"/>
    <dgm:cxn modelId="{5FFC254A-3462-4A3D-B9DD-DD926F10DD8E}" srcId="{5F1F8703-4140-4EF1-9DFC-3D2EB85A2F86}" destId="{89D4C475-74E8-4351-B373-4F40DCDA339E}" srcOrd="0" destOrd="0" parTransId="{A83F946E-2B1B-42B6-BA11-99F4072AFE7A}" sibTransId="{8380D6E2-172C-45A0-AE5B-D47AD67F06CD}"/>
    <dgm:cxn modelId="{43402B4F-8D42-4A0A-9C4E-0FEAD3A27543}" type="presOf" srcId="{33FD1538-F674-4E2B-8C98-7A6399351308}" destId="{19409E93-C0FC-4F7C-8DEE-F0D5B37C654E}" srcOrd="0" destOrd="0" presId="urn:microsoft.com/office/officeart/2005/8/layout/chevron2"/>
    <dgm:cxn modelId="{22C09650-DAB9-4D70-9281-A940C2667E24}" srcId="{89D4C475-74E8-4351-B373-4F40DCDA339E}" destId="{BE752E30-6021-4D18-B8D9-74494533B25F}" srcOrd="5" destOrd="0" parTransId="{47D61124-F791-4C7B-AF8E-19BAA3570460}" sibTransId="{2E352E88-4613-491C-8FF1-A0354F42D90F}"/>
    <dgm:cxn modelId="{831AC257-FD62-4BEC-AB2E-7FCE716D55E1}" type="presOf" srcId="{849AD69F-3A15-47A8-9833-9E319CCD40ED}" destId="{19409E93-C0FC-4F7C-8DEE-F0D5B37C654E}" srcOrd="0" destOrd="8" presId="urn:microsoft.com/office/officeart/2005/8/layout/chevron2"/>
    <dgm:cxn modelId="{7A212980-EE7F-4618-AD01-239A46A985C0}" srcId="{89D4C475-74E8-4351-B373-4F40DCDA339E}" destId="{849AD69F-3A15-47A8-9833-9E319CCD40ED}" srcOrd="8" destOrd="0" parTransId="{837895DD-1DDB-4D7B-AD98-29047D67D653}" sibTransId="{53540142-79B5-4C9C-88EE-2E90F52EF4AE}"/>
    <dgm:cxn modelId="{4DF0CFAC-1408-41C9-854B-FDF20A270F68}" srcId="{89D4C475-74E8-4351-B373-4F40DCDA339E}" destId="{459FC490-FA02-43D9-A4D4-CBA08F74A15B}" srcOrd="7" destOrd="0" parTransId="{66917BE8-FB00-4827-8246-F9A7C09A111F}" sibTransId="{005F340B-2EBC-4382-9D54-4A05B7FD2CF0}"/>
    <dgm:cxn modelId="{EAC353CB-C033-4627-A2DD-C1D87CE5F1D1}" srcId="{89D4C475-74E8-4351-B373-4F40DCDA339E}" destId="{AC7E69D3-428C-459D-AE62-508C1112BB5E}" srcOrd="3" destOrd="0" parTransId="{AE1B46DF-3665-4B28-922B-D34D6A1C3D6A}" sibTransId="{D2447A04-18D8-4863-BFCB-E2E5DA61A8A3}"/>
    <dgm:cxn modelId="{F99AF7CF-BE8D-4F21-A66C-62D388FEABE7}" type="presOf" srcId="{89D4C475-74E8-4351-B373-4F40DCDA339E}" destId="{D72A9699-97D6-4B1A-B788-6335BDAE7A89}" srcOrd="0" destOrd="0" presId="urn:microsoft.com/office/officeart/2005/8/layout/chevron2"/>
    <dgm:cxn modelId="{F79839D8-5F6E-4298-96E5-A047CF8117AE}" srcId="{89D4C475-74E8-4351-B373-4F40DCDA339E}" destId="{E0028B25-5853-4C87-9268-839A8D066714}" srcOrd="4" destOrd="0" parTransId="{642D6445-24AD-4295-9355-CC9D0FCE38CC}" sibTransId="{1B07CD18-89C2-40F0-8ED6-A4EEC4FBDA45}"/>
    <dgm:cxn modelId="{D10C7AEE-DFF4-4147-914A-9A3774CC1DF8}" srcId="{89D4C475-74E8-4351-B373-4F40DCDA339E}" destId="{EAE2ABCB-F0F9-4CC4-82E9-888B80B9F120}" srcOrd="6" destOrd="0" parTransId="{D69F1D67-3986-4F1B-933B-FE7EBBA75419}" sibTransId="{DC823F58-46F0-418A-B2E7-D589DB15EC96}"/>
    <dgm:cxn modelId="{04004EF4-B1BB-4D54-BA7B-E383797FB3EE}" type="presOf" srcId="{EAE2ABCB-F0F9-4CC4-82E9-888B80B9F120}" destId="{19409E93-C0FC-4F7C-8DEE-F0D5B37C654E}" srcOrd="0" destOrd="6" presId="urn:microsoft.com/office/officeart/2005/8/layout/chevron2"/>
    <dgm:cxn modelId="{41FEBAFD-B9FE-47BC-89C1-BCE4FC069DA2}" type="presOf" srcId="{459FC490-FA02-43D9-A4D4-CBA08F74A15B}" destId="{19409E93-C0FC-4F7C-8DEE-F0D5B37C654E}" srcOrd="0" destOrd="7" presId="urn:microsoft.com/office/officeart/2005/8/layout/chevron2"/>
    <dgm:cxn modelId="{630F53DA-A094-4865-A6CA-779E1F8E96CD}" type="presParOf" srcId="{819A4491-CDB2-41E0-8D60-78482946468F}" destId="{618E7C12-FBF0-43BC-B4BB-BFFDE3556DB0}" srcOrd="0" destOrd="0" presId="urn:microsoft.com/office/officeart/2005/8/layout/chevron2"/>
    <dgm:cxn modelId="{4E90BDFA-4678-4302-B324-A58CCBB7E9C0}" type="presParOf" srcId="{618E7C12-FBF0-43BC-B4BB-BFFDE3556DB0}" destId="{D72A9699-97D6-4B1A-B788-6335BDAE7A89}" srcOrd="0" destOrd="0" presId="urn:microsoft.com/office/officeart/2005/8/layout/chevron2"/>
    <dgm:cxn modelId="{A96B05C0-7AFE-4093-B49E-89471BFFB7A5}" type="presParOf" srcId="{618E7C12-FBF0-43BC-B4BB-BFFDE3556DB0}" destId="{19409E93-C0FC-4F7C-8DEE-F0D5B37C654E}"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BB14C-DC9B-4959-9495-0E15BA7CAF09}">
      <dsp:nvSpPr>
        <dsp:cNvPr id="0" name=""/>
        <dsp:cNvSpPr/>
      </dsp:nvSpPr>
      <dsp:spPr>
        <a:xfrm>
          <a:off x="0" y="133"/>
          <a:ext cx="1915889" cy="369064"/>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_tradnl" sz="1800" b="1" kern="1200" dirty="0">
              <a:solidFill>
                <a:srgbClr val="0070C0"/>
              </a:solidFill>
            </a:rPr>
            <a:t>Energía y Minería</a:t>
          </a:r>
        </a:p>
      </dsp:txBody>
      <dsp:txXfrm>
        <a:off x="18016" y="18149"/>
        <a:ext cx="1879857" cy="333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DF051-CC9E-4A89-93A1-B68FDF9A9D8B}">
      <dsp:nvSpPr>
        <dsp:cNvPr id="0" name=""/>
        <dsp:cNvSpPr/>
      </dsp:nvSpPr>
      <dsp:spPr>
        <a:xfrm>
          <a:off x="0" y="4925"/>
          <a:ext cx="1812167" cy="636480"/>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s-ES_tradnl" sz="1700" b="1" kern="1200" dirty="0"/>
            <a:t>Energía</a:t>
          </a:r>
          <a:r>
            <a:rPr lang="es-ES_tradnl" sz="1700" kern="1200" dirty="0"/>
            <a:t> y </a:t>
          </a:r>
          <a:r>
            <a:rPr lang="es-ES_tradnl" sz="1600" b="1" kern="1200" dirty="0"/>
            <a:t>Minería</a:t>
          </a:r>
        </a:p>
      </dsp:txBody>
      <dsp:txXfrm>
        <a:off x="31070" y="35995"/>
        <a:ext cx="1750027" cy="574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06437-054A-4F4D-9022-32B52F480849}">
      <dsp:nvSpPr>
        <dsp:cNvPr id="0" name=""/>
        <dsp:cNvSpPr/>
      </dsp:nvSpPr>
      <dsp:spPr>
        <a:xfrm>
          <a:off x="0" y="131285"/>
          <a:ext cx="1812168" cy="3837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b="1" kern="1200" dirty="0"/>
            <a:t>Subsector Eléctrico</a:t>
          </a:r>
        </a:p>
      </dsp:txBody>
      <dsp:txXfrm>
        <a:off x="18734" y="150019"/>
        <a:ext cx="1774700"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A9699-97D6-4B1A-B788-6335BDAE7A89}">
      <dsp:nvSpPr>
        <dsp:cNvPr id="0" name=""/>
        <dsp:cNvSpPr/>
      </dsp:nvSpPr>
      <dsp:spPr>
        <a:xfrm rot="5400000">
          <a:off x="-1633444" y="2092289"/>
          <a:ext cx="4092019" cy="687122"/>
        </a:xfrm>
        <a:prstGeom prst="chevron">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s-ES_tradnl" sz="2000" b="1" kern="1200" dirty="0">
              <a:latin typeface="Georgia" panose="02040502050405020303" pitchFamily="18" charset="0"/>
            </a:rPr>
            <a:t>INSTITUCIONES</a:t>
          </a:r>
          <a:endParaRPr lang="es-ES_tradnl" sz="2000" kern="1200" dirty="0">
            <a:latin typeface="Georgia" panose="02040502050405020303" pitchFamily="18" charset="0"/>
          </a:endParaRPr>
        </a:p>
      </dsp:txBody>
      <dsp:txXfrm rot="-5400000">
        <a:off x="69004" y="733402"/>
        <a:ext cx="687122" cy="3404897"/>
      </dsp:txXfrm>
    </dsp:sp>
    <dsp:sp modelId="{19409E93-C0FC-4F7C-8DEE-F0D5B37C654E}">
      <dsp:nvSpPr>
        <dsp:cNvPr id="0" name=""/>
        <dsp:cNvSpPr/>
      </dsp:nvSpPr>
      <dsp:spPr>
        <a:xfrm rot="5400000">
          <a:off x="399603" y="934084"/>
          <a:ext cx="3682064" cy="2693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S_tradnl" sz="1400" i="0" kern="1200" dirty="0">
              <a:latin typeface="Georgia" panose="02040502050405020303" pitchFamily="18" charset="0"/>
            </a:rPr>
            <a:t>Ministerio de Energía y Minas-</a:t>
          </a:r>
          <a:r>
            <a:rPr lang="es-ES_tradnl" sz="1400" b="1" i="0" kern="1200" dirty="0">
              <a:solidFill>
                <a:srgbClr val="C00000"/>
              </a:solidFill>
              <a:latin typeface="Georgia" panose="02040502050405020303" pitchFamily="18" charset="0"/>
            </a:rPr>
            <a:t>MEMRD</a:t>
          </a:r>
          <a:endParaRPr lang="es-ES_tradnl" sz="1400" i="0" kern="1200" dirty="0">
            <a:solidFill>
              <a:srgbClr val="C00000"/>
            </a:solidFill>
            <a:latin typeface="Georgia" panose="02040502050405020303" pitchFamily="18" charset="0"/>
          </a:endParaRPr>
        </a:p>
        <a:p>
          <a:pPr marL="114300" lvl="1" indent="-114300" algn="l" defTabSz="622300" rtl="0">
            <a:lnSpc>
              <a:spcPct val="90000"/>
            </a:lnSpc>
            <a:spcBef>
              <a:spcPct val="0"/>
            </a:spcBef>
            <a:spcAft>
              <a:spcPct val="15000"/>
            </a:spcAft>
            <a:buChar char="•"/>
          </a:pPr>
          <a:r>
            <a:rPr lang="es-ES_tradnl" sz="1400" i="0" kern="1200" dirty="0">
              <a:latin typeface="Georgia" panose="02040502050405020303" pitchFamily="18" charset="0"/>
            </a:rPr>
            <a:t>Ministerio de Industria y Comercio</a:t>
          </a:r>
          <a:r>
            <a:rPr lang="es-ES_tradnl" sz="1400" b="1" i="0" kern="1200" dirty="0">
              <a:latin typeface="Georgia" panose="02040502050405020303" pitchFamily="18" charset="0"/>
            </a:rPr>
            <a:t>-</a:t>
          </a:r>
          <a:r>
            <a:rPr lang="es-ES_tradnl" sz="1400" b="1" i="0" kern="1200" dirty="0">
              <a:solidFill>
                <a:srgbClr val="C00000"/>
              </a:solidFill>
              <a:latin typeface="Georgia" panose="02040502050405020303" pitchFamily="18" charset="0"/>
            </a:rPr>
            <a:t>MIC</a:t>
          </a:r>
          <a:endParaRPr lang="es-ES_tradnl" sz="1400" i="0" kern="1200" dirty="0">
            <a:solidFill>
              <a:srgbClr val="C00000"/>
            </a:solidFill>
            <a:latin typeface="Georgia" panose="02040502050405020303" pitchFamily="18" charset="0"/>
          </a:endParaRPr>
        </a:p>
        <a:p>
          <a:pPr marL="114300" lvl="1" indent="-114300" algn="l" defTabSz="622300" rtl="0">
            <a:lnSpc>
              <a:spcPct val="90000"/>
            </a:lnSpc>
            <a:spcBef>
              <a:spcPct val="0"/>
            </a:spcBef>
            <a:spcAft>
              <a:spcPct val="15000"/>
            </a:spcAft>
            <a:buChar char="•"/>
          </a:pPr>
          <a:r>
            <a:rPr lang="es-ES_tradnl" sz="1400" i="0" kern="1200" dirty="0">
              <a:latin typeface="Georgia" panose="02040502050405020303" pitchFamily="18" charset="0"/>
            </a:rPr>
            <a:t>Comisión Nacional de Energía-</a:t>
          </a:r>
          <a:r>
            <a:rPr lang="es-ES_tradnl" sz="1400" b="1" i="0" kern="1200" dirty="0">
              <a:solidFill>
                <a:srgbClr val="C00000"/>
              </a:solidFill>
              <a:latin typeface="Georgia" panose="02040502050405020303" pitchFamily="18" charset="0"/>
            </a:rPr>
            <a:t>CNE</a:t>
          </a:r>
          <a:endParaRPr lang="es-ES_tradnl" sz="1400" i="0" kern="1200" dirty="0">
            <a:solidFill>
              <a:srgbClr val="C00000"/>
            </a:solidFill>
            <a:latin typeface="Georgia" panose="02040502050405020303" pitchFamily="18" charset="0"/>
          </a:endParaRPr>
        </a:p>
        <a:p>
          <a:pPr marL="114300" lvl="1" indent="-114300" algn="l" defTabSz="622300" rtl="0">
            <a:lnSpc>
              <a:spcPct val="90000"/>
            </a:lnSpc>
            <a:spcBef>
              <a:spcPct val="0"/>
            </a:spcBef>
            <a:spcAft>
              <a:spcPct val="15000"/>
            </a:spcAft>
            <a:buChar char="•"/>
          </a:pPr>
          <a:r>
            <a:rPr lang="es-ES_tradnl" sz="1400" i="0" kern="1200" dirty="0">
              <a:latin typeface="Georgia" panose="02040502050405020303" pitchFamily="18" charset="0"/>
            </a:rPr>
            <a:t>Superintendencia de Electricidad-</a:t>
          </a:r>
          <a:r>
            <a:rPr lang="es-ES_tradnl" sz="1400" b="1" i="0" kern="1200" dirty="0">
              <a:solidFill>
                <a:srgbClr val="C00000"/>
              </a:solidFill>
              <a:latin typeface="Georgia" panose="02040502050405020303" pitchFamily="18" charset="0"/>
            </a:rPr>
            <a:t>SIE</a:t>
          </a:r>
          <a:endParaRPr lang="es-ES_tradnl" sz="1400" i="0" kern="1200" dirty="0">
            <a:solidFill>
              <a:srgbClr val="C00000"/>
            </a:solidFill>
            <a:latin typeface="Georgia" panose="02040502050405020303" pitchFamily="18" charset="0"/>
          </a:endParaRPr>
        </a:p>
        <a:p>
          <a:pPr marL="114300" lvl="1" indent="-114300" algn="l" defTabSz="622300" rtl="0">
            <a:lnSpc>
              <a:spcPct val="90000"/>
            </a:lnSpc>
            <a:spcBef>
              <a:spcPct val="0"/>
            </a:spcBef>
            <a:spcAft>
              <a:spcPct val="15000"/>
            </a:spcAft>
            <a:buChar char="•"/>
          </a:pPr>
          <a:r>
            <a:rPr lang="es-ES_tradnl" sz="1400" i="0" kern="1200" dirty="0">
              <a:latin typeface="Georgia" panose="02040502050405020303" pitchFamily="18" charset="0"/>
            </a:rPr>
            <a:t>Corporación de Empresas Eléctricas Estatales-</a:t>
          </a:r>
          <a:r>
            <a:rPr lang="es-ES_tradnl" sz="1400" b="1" i="0" kern="1200" dirty="0">
              <a:solidFill>
                <a:srgbClr val="C00000"/>
              </a:solidFill>
              <a:latin typeface="Georgia" panose="02040502050405020303" pitchFamily="18" charset="0"/>
            </a:rPr>
            <a:t>CDEEE</a:t>
          </a:r>
          <a:endParaRPr lang="es-ES_tradnl" sz="1400" i="0" kern="1200" dirty="0">
            <a:solidFill>
              <a:srgbClr val="C00000"/>
            </a:solidFill>
            <a:latin typeface="Georgia" panose="02040502050405020303" pitchFamily="18" charset="0"/>
          </a:endParaRPr>
        </a:p>
        <a:p>
          <a:pPr marL="114300" lvl="1" indent="-114300" algn="l" defTabSz="622300" rtl="0">
            <a:lnSpc>
              <a:spcPct val="90000"/>
            </a:lnSpc>
            <a:spcBef>
              <a:spcPct val="0"/>
            </a:spcBef>
            <a:spcAft>
              <a:spcPct val="15000"/>
            </a:spcAft>
            <a:buChar char="•"/>
          </a:pPr>
          <a:r>
            <a:rPr lang="es-ES_tradnl" sz="1400" i="0" kern="1200" dirty="0">
              <a:latin typeface="Georgia" panose="02040502050405020303" pitchFamily="18" charset="0"/>
            </a:rPr>
            <a:t>Empresa de Transmisión Eléctrica Dominicana-</a:t>
          </a:r>
          <a:r>
            <a:rPr lang="es-ES_tradnl" sz="1400" b="1" i="0" kern="1200" dirty="0">
              <a:solidFill>
                <a:srgbClr val="C00000"/>
              </a:solidFill>
              <a:latin typeface="Georgia" panose="02040502050405020303" pitchFamily="18" charset="0"/>
            </a:rPr>
            <a:t>ETED</a:t>
          </a:r>
          <a:endParaRPr lang="es-ES_tradnl" sz="1400" i="0" kern="1200" dirty="0">
            <a:solidFill>
              <a:srgbClr val="C00000"/>
            </a:solidFill>
            <a:latin typeface="Georgia" panose="02040502050405020303" pitchFamily="18" charset="0"/>
          </a:endParaRPr>
        </a:p>
        <a:p>
          <a:pPr marL="114300" lvl="1" indent="-114300" algn="l" defTabSz="622300" rtl="0">
            <a:lnSpc>
              <a:spcPct val="90000"/>
            </a:lnSpc>
            <a:spcBef>
              <a:spcPct val="0"/>
            </a:spcBef>
            <a:spcAft>
              <a:spcPct val="15000"/>
            </a:spcAft>
            <a:buChar char="•"/>
          </a:pPr>
          <a:r>
            <a:rPr lang="es-ES_tradnl" sz="1400" i="0" kern="1200" dirty="0">
              <a:latin typeface="Georgia" panose="02040502050405020303" pitchFamily="18" charset="0"/>
            </a:rPr>
            <a:t>Empresa de Generación Hidroeléctrica -</a:t>
          </a:r>
          <a:r>
            <a:rPr lang="es-ES_tradnl" sz="1400" b="1" i="0" kern="1200" dirty="0">
              <a:solidFill>
                <a:srgbClr val="C00000"/>
              </a:solidFill>
              <a:latin typeface="Georgia" panose="02040502050405020303" pitchFamily="18" charset="0"/>
            </a:rPr>
            <a:t>EGEHID</a:t>
          </a:r>
          <a:endParaRPr lang="es-ES_tradnl" sz="1400" i="0" kern="1200" dirty="0">
            <a:solidFill>
              <a:srgbClr val="C00000"/>
            </a:solidFill>
            <a:latin typeface="Georgia" panose="02040502050405020303" pitchFamily="18" charset="0"/>
          </a:endParaRPr>
        </a:p>
        <a:p>
          <a:pPr marL="114300" lvl="1" indent="-114300" algn="l" defTabSz="622300" rtl="0">
            <a:lnSpc>
              <a:spcPct val="90000"/>
            </a:lnSpc>
            <a:spcBef>
              <a:spcPct val="0"/>
            </a:spcBef>
            <a:spcAft>
              <a:spcPct val="15000"/>
            </a:spcAft>
            <a:buChar char="•"/>
          </a:pPr>
          <a:r>
            <a:rPr lang="es-ES_tradnl" sz="1400" i="0" kern="1200" dirty="0">
              <a:latin typeface="Georgia" panose="02040502050405020303" pitchFamily="18" charset="0"/>
            </a:rPr>
            <a:t>Empresas de Distribución de Electricidad-</a:t>
          </a:r>
          <a:r>
            <a:rPr lang="es-ES_tradnl" sz="1400" b="1" i="0" kern="1200" dirty="0">
              <a:solidFill>
                <a:srgbClr val="C00000"/>
              </a:solidFill>
              <a:latin typeface="Georgia" panose="02040502050405020303" pitchFamily="18" charset="0"/>
            </a:rPr>
            <a:t>EDE</a:t>
          </a:r>
          <a:endParaRPr lang="es-ES_tradnl" sz="1400" i="0" kern="1200" dirty="0">
            <a:solidFill>
              <a:srgbClr val="C00000"/>
            </a:solidFill>
            <a:latin typeface="Georgia" panose="02040502050405020303" pitchFamily="18" charset="0"/>
          </a:endParaRPr>
        </a:p>
        <a:p>
          <a:pPr marL="114300" lvl="1" indent="-114300" algn="l" defTabSz="622300" rtl="0">
            <a:lnSpc>
              <a:spcPct val="90000"/>
            </a:lnSpc>
            <a:spcBef>
              <a:spcPct val="0"/>
            </a:spcBef>
            <a:spcAft>
              <a:spcPct val="15000"/>
            </a:spcAft>
            <a:buChar char="•"/>
          </a:pPr>
          <a:r>
            <a:rPr lang="es-ES_tradnl" sz="1400" i="0" kern="1200" dirty="0">
              <a:latin typeface="Georgia" panose="02040502050405020303" pitchFamily="18" charset="0"/>
            </a:rPr>
            <a:t>Dirección General de Minería-</a:t>
          </a:r>
          <a:r>
            <a:rPr lang="es-ES_tradnl" sz="1400" b="1" i="0" kern="1200" dirty="0">
              <a:solidFill>
                <a:srgbClr val="C00000"/>
              </a:solidFill>
              <a:latin typeface="Georgia" panose="02040502050405020303" pitchFamily="18" charset="0"/>
            </a:rPr>
            <a:t>DGM</a:t>
          </a:r>
          <a:endParaRPr lang="es-ES_tradnl" sz="1400" i="0" kern="1200" dirty="0">
            <a:solidFill>
              <a:srgbClr val="C00000"/>
            </a:solidFill>
            <a:latin typeface="Georgia" panose="02040502050405020303" pitchFamily="18" charset="0"/>
          </a:endParaRPr>
        </a:p>
      </dsp:txBody>
      <dsp:txXfrm rot="-5400000">
        <a:off x="894135" y="571014"/>
        <a:ext cx="2561539" cy="34191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8E231A-965F-0C47-8275-7347653065DF}" type="datetimeFigureOut">
              <a:rPr lang="en-US" smtClean="0"/>
              <a:t>8/4/2020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23BF0E-D2A0-AD4A-ABE4-8A68BE47E803}" type="slidenum">
              <a:rPr lang="en-US" smtClean="0"/>
              <a:t>‹Nº›</a:t>
            </a:fld>
            <a:endParaRPr lang="en-US"/>
          </a:p>
        </p:txBody>
      </p:sp>
    </p:spTree>
    <p:extLst>
      <p:ext uri="{BB962C8B-B14F-4D97-AF65-F5344CB8AC3E}">
        <p14:creationId xmlns:p14="http://schemas.microsoft.com/office/powerpoint/2010/main" val="23551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s-ES_tradnl"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p:txBody>
      </p:sp>
      <p:sp>
        <p:nvSpPr>
          <p:cNvPr id="410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2" name="Rectangle 6"/>
          <p:cNvSpPr>
            <a:spLocks noGrp="1" noRot="1" noChangeAspect="1" noChangeArrowheads="1" noTextEdit="1"/>
          </p:cNvSpPr>
          <p:nvPr>
            <p:ph type="sldImg"/>
          </p:nvPr>
        </p:nvSpPr>
        <p:spPr>
          <a:xfrm>
            <a:off x="866775" y="692150"/>
            <a:ext cx="5124450" cy="3416300"/>
          </a:xfrm>
          <a:ln cap="flat"/>
        </p:spPr>
      </p:sp>
      <p:sp>
        <p:nvSpPr>
          <p:cNvPr id="4103" name="Rectangle 7"/>
          <p:cNvSpPr>
            <a:spLocks noGrp="1" noChangeArrowheads="1"/>
          </p:cNvSpPr>
          <p:nvPr>
            <p:ph type="body" idx="1"/>
          </p:nvPr>
        </p:nvSpPr>
        <p:spPr>
          <a:ln/>
        </p:spPr>
        <p:txBody>
          <a:bodyPr/>
          <a:lstStyle/>
          <a:p>
            <a:endParaRPr lang="es-ES_tradnl" altLang="es-ES_tradnl"/>
          </a:p>
        </p:txBody>
      </p:sp>
    </p:spTree>
    <p:extLst>
      <p:ext uri="{BB962C8B-B14F-4D97-AF65-F5344CB8AC3E}">
        <p14:creationId xmlns:p14="http://schemas.microsoft.com/office/powerpoint/2010/main" val="2487046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11</a:t>
            </a:fld>
            <a:endParaRPr lang="en-US"/>
          </a:p>
        </p:txBody>
      </p:sp>
    </p:spTree>
    <p:extLst>
      <p:ext uri="{BB962C8B-B14F-4D97-AF65-F5344CB8AC3E}">
        <p14:creationId xmlns:p14="http://schemas.microsoft.com/office/powerpoint/2010/main" val="295518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12</a:t>
            </a:fld>
            <a:endParaRPr lang="en-US"/>
          </a:p>
        </p:txBody>
      </p:sp>
    </p:spTree>
    <p:extLst>
      <p:ext uri="{BB962C8B-B14F-4D97-AF65-F5344CB8AC3E}">
        <p14:creationId xmlns:p14="http://schemas.microsoft.com/office/powerpoint/2010/main" val="344225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13</a:t>
            </a:fld>
            <a:endParaRPr lang="en-US"/>
          </a:p>
        </p:txBody>
      </p:sp>
    </p:spTree>
    <p:extLst>
      <p:ext uri="{BB962C8B-B14F-4D97-AF65-F5344CB8AC3E}">
        <p14:creationId xmlns:p14="http://schemas.microsoft.com/office/powerpoint/2010/main" val="2938378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14</a:t>
            </a:fld>
            <a:endParaRPr lang="en-US"/>
          </a:p>
        </p:txBody>
      </p:sp>
    </p:spTree>
    <p:extLst>
      <p:ext uri="{BB962C8B-B14F-4D97-AF65-F5344CB8AC3E}">
        <p14:creationId xmlns:p14="http://schemas.microsoft.com/office/powerpoint/2010/main" val="264963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15</a:t>
            </a:fld>
            <a:endParaRPr lang="en-US"/>
          </a:p>
        </p:txBody>
      </p:sp>
    </p:spTree>
    <p:extLst>
      <p:ext uri="{BB962C8B-B14F-4D97-AF65-F5344CB8AC3E}">
        <p14:creationId xmlns:p14="http://schemas.microsoft.com/office/powerpoint/2010/main" val="2848504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_tradnl" sz="2400">
              <a:solidFill>
                <a:srgbClr val="000000"/>
              </a:solidFill>
              <a:latin typeface="Times New Roman" panose="02020603050405020304" pitchFamily="18" charset="0"/>
            </a:endParaRPr>
          </a:p>
        </p:txBody>
      </p:sp>
      <p:sp>
        <p:nvSpPr>
          <p:cNvPr id="409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eaLnBrk="0" fontAlgn="base" hangingPunct="0">
              <a:spcBef>
                <a:spcPct val="0"/>
              </a:spcBef>
              <a:spcAft>
                <a:spcPct val="0"/>
              </a:spcAft>
            </a:pPr>
            <a:r>
              <a:rPr lang="en-US" altLang="es-ES_tradnl" sz="1200">
                <a:solidFill>
                  <a:srgbClr val="000000"/>
                </a:solidFill>
                <a:latin typeface="Times New Roman" panose="02020603050405020304" pitchFamily="18" charset="0"/>
              </a:rPr>
              <a:t>1</a:t>
            </a:r>
          </a:p>
        </p:txBody>
      </p:sp>
      <p:sp>
        <p:nvSpPr>
          <p:cNvPr id="410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_tradnl" sz="2400">
              <a:solidFill>
                <a:srgbClr val="000000"/>
              </a:solidFill>
              <a:latin typeface="Times New Roman" panose="02020603050405020304" pitchFamily="18" charset="0"/>
            </a:endParaRPr>
          </a:p>
        </p:txBody>
      </p:sp>
      <p:sp>
        <p:nvSpPr>
          <p:cNvPr id="410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_tradnl" sz="2400">
              <a:solidFill>
                <a:srgbClr val="000000"/>
              </a:solidFill>
              <a:latin typeface="Times New Roman" panose="02020603050405020304" pitchFamily="18" charset="0"/>
            </a:endParaRPr>
          </a:p>
        </p:txBody>
      </p:sp>
      <p:sp>
        <p:nvSpPr>
          <p:cNvPr id="4102" name="Rectangle 6"/>
          <p:cNvSpPr>
            <a:spLocks noGrp="1" noRot="1" noChangeAspect="1" noChangeArrowheads="1" noTextEdit="1"/>
          </p:cNvSpPr>
          <p:nvPr>
            <p:ph type="sldImg"/>
          </p:nvPr>
        </p:nvSpPr>
        <p:spPr>
          <a:xfrm>
            <a:off x="393700" y="692150"/>
            <a:ext cx="6070600" cy="3416300"/>
          </a:xfrm>
          <a:ln cap="flat"/>
        </p:spPr>
      </p:sp>
      <p:sp>
        <p:nvSpPr>
          <p:cNvPr id="4103" name="Rectangle 7"/>
          <p:cNvSpPr>
            <a:spLocks noGrp="1" noChangeArrowheads="1"/>
          </p:cNvSpPr>
          <p:nvPr>
            <p:ph type="body" idx="1"/>
          </p:nvPr>
        </p:nvSpPr>
        <p:spPr>
          <a:ln/>
        </p:spPr>
        <p:txBody>
          <a:bodyPr/>
          <a:lstStyle/>
          <a:p>
            <a:endParaRPr lang="es-ES_tradnl" altLang="es-ES_tradnl"/>
          </a:p>
        </p:txBody>
      </p:sp>
    </p:spTree>
    <p:extLst>
      <p:ext uri="{BB962C8B-B14F-4D97-AF65-F5344CB8AC3E}">
        <p14:creationId xmlns:p14="http://schemas.microsoft.com/office/powerpoint/2010/main" val="3445646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_tradnl" sz="2400">
              <a:solidFill>
                <a:srgbClr val="000000"/>
              </a:solidFill>
              <a:latin typeface="Times New Roman" panose="02020603050405020304" pitchFamily="18" charset="0"/>
            </a:endParaRPr>
          </a:p>
        </p:txBody>
      </p:sp>
      <p:sp>
        <p:nvSpPr>
          <p:cNvPr id="409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algn="r" eaLnBrk="0" fontAlgn="base" hangingPunct="0">
              <a:spcBef>
                <a:spcPct val="0"/>
              </a:spcBef>
              <a:spcAft>
                <a:spcPct val="0"/>
              </a:spcAft>
            </a:pPr>
            <a:r>
              <a:rPr lang="en-US" altLang="es-ES_tradnl" sz="1200">
                <a:solidFill>
                  <a:srgbClr val="000000"/>
                </a:solidFill>
                <a:latin typeface="Times New Roman" panose="02020603050405020304" pitchFamily="18" charset="0"/>
              </a:rPr>
              <a:t>1</a:t>
            </a:r>
          </a:p>
        </p:txBody>
      </p:sp>
      <p:sp>
        <p:nvSpPr>
          <p:cNvPr id="410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_tradnl" sz="2400">
              <a:solidFill>
                <a:srgbClr val="000000"/>
              </a:solidFill>
              <a:latin typeface="Times New Roman" panose="02020603050405020304" pitchFamily="18" charset="0"/>
            </a:endParaRPr>
          </a:p>
        </p:txBody>
      </p:sp>
      <p:sp>
        <p:nvSpPr>
          <p:cNvPr id="410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_tradnl" sz="2400">
              <a:solidFill>
                <a:srgbClr val="000000"/>
              </a:solidFill>
              <a:latin typeface="Times New Roman" panose="02020603050405020304" pitchFamily="18" charset="0"/>
            </a:endParaRPr>
          </a:p>
        </p:txBody>
      </p:sp>
      <p:sp>
        <p:nvSpPr>
          <p:cNvPr id="4102" name="Rectangle 6"/>
          <p:cNvSpPr>
            <a:spLocks noGrp="1" noRot="1" noChangeAspect="1" noChangeArrowheads="1" noTextEdit="1"/>
          </p:cNvSpPr>
          <p:nvPr>
            <p:ph type="sldImg"/>
          </p:nvPr>
        </p:nvSpPr>
        <p:spPr>
          <a:xfrm>
            <a:off x="393700" y="692150"/>
            <a:ext cx="6070600" cy="3416300"/>
          </a:xfrm>
          <a:ln cap="flat"/>
        </p:spPr>
      </p:sp>
      <p:sp>
        <p:nvSpPr>
          <p:cNvPr id="4103" name="Rectangle 7"/>
          <p:cNvSpPr>
            <a:spLocks noGrp="1" noChangeArrowheads="1"/>
          </p:cNvSpPr>
          <p:nvPr>
            <p:ph type="body" idx="1"/>
          </p:nvPr>
        </p:nvSpPr>
        <p:spPr>
          <a:ln/>
        </p:spPr>
        <p:txBody>
          <a:bodyPr/>
          <a:lstStyle/>
          <a:p>
            <a:endParaRPr lang="es-ES_tradnl" altLang="es-ES_tradnl" dirty="0"/>
          </a:p>
        </p:txBody>
      </p:sp>
    </p:spTree>
    <p:extLst>
      <p:ext uri="{BB962C8B-B14F-4D97-AF65-F5344CB8AC3E}">
        <p14:creationId xmlns:p14="http://schemas.microsoft.com/office/powerpoint/2010/main" val="194507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2861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4</a:t>
            </a:fld>
            <a:endParaRPr lang="en-US"/>
          </a:p>
        </p:txBody>
      </p:sp>
    </p:spTree>
    <p:extLst>
      <p:ext uri="{BB962C8B-B14F-4D97-AF65-F5344CB8AC3E}">
        <p14:creationId xmlns:p14="http://schemas.microsoft.com/office/powerpoint/2010/main" val="62144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5</a:t>
            </a:fld>
            <a:endParaRPr lang="en-US"/>
          </a:p>
        </p:txBody>
      </p:sp>
    </p:spTree>
    <p:extLst>
      <p:ext uri="{BB962C8B-B14F-4D97-AF65-F5344CB8AC3E}">
        <p14:creationId xmlns:p14="http://schemas.microsoft.com/office/powerpoint/2010/main" val="84797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6</a:t>
            </a:fld>
            <a:endParaRPr lang="en-US"/>
          </a:p>
        </p:txBody>
      </p:sp>
    </p:spTree>
    <p:extLst>
      <p:ext uri="{BB962C8B-B14F-4D97-AF65-F5344CB8AC3E}">
        <p14:creationId xmlns:p14="http://schemas.microsoft.com/office/powerpoint/2010/main" val="155272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7</a:t>
            </a:fld>
            <a:endParaRPr lang="en-US"/>
          </a:p>
        </p:txBody>
      </p:sp>
    </p:spTree>
    <p:extLst>
      <p:ext uri="{BB962C8B-B14F-4D97-AF65-F5344CB8AC3E}">
        <p14:creationId xmlns:p14="http://schemas.microsoft.com/office/powerpoint/2010/main" val="2219657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8</a:t>
            </a:fld>
            <a:endParaRPr lang="en-US"/>
          </a:p>
        </p:txBody>
      </p:sp>
    </p:spTree>
    <p:extLst>
      <p:ext uri="{BB962C8B-B14F-4D97-AF65-F5344CB8AC3E}">
        <p14:creationId xmlns:p14="http://schemas.microsoft.com/office/powerpoint/2010/main" val="278156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9</a:t>
            </a:fld>
            <a:endParaRPr lang="en-US"/>
          </a:p>
        </p:txBody>
      </p:sp>
    </p:spTree>
    <p:extLst>
      <p:ext uri="{BB962C8B-B14F-4D97-AF65-F5344CB8AC3E}">
        <p14:creationId xmlns:p14="http://schemas.microsoft.com/office/powerpoint/2010/main" val="174678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B23BF0E-D2A0-AD4A-ABE4-8A68BE47E803}" type="slidenum">
              <a:rPr lang="en-US" smtClean="0"/>
              <a:t>10</a:t>
            </a:fld>
            <a:endParaRPr lang="en-US"/>
          </a:p>
        </p:txBody>
      </p:sp>
    </p:spTree>
    <p:extLst>
      <p:ext uri="{BB962C8B-B14F-4D97-AF65-F5344CB8AC3E}">
        <p14:creationId xmlns:p14="http://schemas.microsoft.com/office/powerpoint/2010/main" val="1708099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835" y="0"/>
            <a:ext cx="9144000" cy="6855858"/>
          </a:xfrm>
          <a:prstGeom prst="rect">
            <a:avLst/>
          </a:prstGeom>
        </p:spPr>
      </p:pic>
    </p:spTree>
    <p:extLst>
      <p:ext uri="{BB962C8B-B14F-4D97-AF65-F5344CB8AC3E}">
        <p14:creationId xmlns:p14="http://schemas.microsoft.com/office/powerpoint/2010/main" val="63214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BBC8DA47-049F-1042-9E8F-D672C7FD0E5B}" type="datetimeFigureOut">
              <a:rPr lang="en-US" smtClean="0"/>
              <a:t>8/4/2020</a:t>
            </a:fld>
            <a:endParaRPr lang="en-US" dirty="0"/>
          </a:p>
        </p:txBody>
      </p:sp>
      <p:sp>
        <p:nvSpPr>
          <p:cNvPr id="4" name="Marcador de número de diapositiva 3"/>
          <p:cNvSpPr>
            <a:spLocks noGrp="1"/>
          </p:cNvSpPr>
          <p:nvPr>
            <p:ph type="sldNum" sz="quarter" idx="11"/>
          </p:nvPr>
        </p:nvSpPr>
        <p:spPr/>
        <p:txBody>
          <a:bodyPr/>
          <a:lstStyle/>
          <a:p>
            <a:fld id="{AC67363A-C91E-5843-90FD-69A253283626}" type="slidenum">
              <a:rPr lang="en-US" smtClean="0"/>
              <a:t>‹Nº›</a:t>
            </a:fld>
            <a:endParaRPr lang="en-U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75066" cy="9131299"/>
          </a:xfrm>
          <a:prstGeom prst="rect">
            <a:avLst/>
          </a:prstGeom>
        </p:spPr>
      </p:pic>
      <p:sp>
        <p:nvSpPr>
          <p:cNvPr id="9" name="Marcador de texto 8"/>
          <p:cNvSpPr>
            <a:spLocks noGrp="1"/>
          </p:cNvSpPr>
          <p:nvPr>
            <p:ph type="body" sz="quarter" idx="12"/>
          </p:nvPr>
        </p:nvSpPr>
        <p:spPr>
          <a:xfrm>
            <a:off x="592138" y="1690688"/>
            <a:ext cx="9128125" cy="1712912"/>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Marcador de texto 10"/>
          <p:cNvSpPr>
            <a:spLocks noGrp="1"/>
          </p:cNvSpPr>
          <p:nvPr>
            <p:ph type="body" sz="quarter" idx="13" hasCustomPrompt="1"/>
          </p:nvPr>
        </p:nvSpPr>
        <p:spPr>
          <a:xfrm>
            <a:off x="109539" y="322262"/>
            <a:ext cx="5182128" cy="787400"/>
          </a:xfrm>
          <a:prstGeom prst="rect">
            <a:avLst/>
          </a:prstGeom>
        </p:spPr>
        <p:txBody>
          <a:bodyPr/>
          <a:lstStyle>
            <a:lvl2pPr marL="457200" indent="0" algn="l">
              <a:buNone/>
              <a:defRPr sz="3200" b="1" baseline="0"/>
            </a:lvl2pPr>
          </a:lstStyle>
          <a:p>
            <a:pPr lvl="1"/>
            <a:r>
              <a:rPr lang="es-DO" dirty="0"/>
              <a:t>ÍNDICE TEMÁTICO</a:t>
            </a:r>
            <a:endParaRPr lang="en-US" dirty="0"/>
          </a:p>
        </p:txBody>
      </p:sp>
    </p:spTree>
    <p:extLst>
      <p:ext uri="{BB962C8B-B14F-4D97-AF65-F5344CB8AC3E}">
        <p14:creationId xmlns:p14="http://schemas.microsoft.com/office/powerpoint/2010/main" val="34430804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BBC8DA47-049F-1042-9E8F-D672C7FD0E5B}" type="datetimeFigureOut">
              <a:rPr lang="en-US" smtClean="0"/>
              <a:t>8/4/2020</a:t>
            </a:fld>
            <a:endParaRPr lang="en-US" dirty="0"/>
          </a:p>
        </p:txBody>
      </p:sp>
      <p:sp>
        <p:nvSpPr>
          <p:cNvPr id="4" name="Marcador de número de diapositiva 3"/>
          <p:cNvSpPr>
            <a:spLocks noGrp="1"/>
          </p:cNvSpPr>
          <p:nvPr>
            <p:ph type="sldNum" sz="quarter" idx="11"/>
          </p:nvPr>
        </p:nvSpPr>
        <p:spPr/>
        <p:txBody>
          <a:bodyPr/>
          <a:lstStyle/>
          <a:p>
            <a:fld id="{AC67363A-C91E-5843-90FD-69A253283626}" type="slidenum">
              <a:rPr lang="en-US" smtClean="0"/>
              <a:t>‹Nº›</a:t>
            </a:fld>
            <a:endParaRPr lang="en-U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6" name="Rectángulo 5"/>
          <p:cNvSpPr/>
          <p:nvPr userDrawn="1"/>
        </p:nvSpPr>
        <p:spPr>
          <a:xfrm>
            <a:off x="2069745" y="344101"/>
            <a:ext cx="8032198" cy="523220"/>
          </a:xfrm>
          <a:prstGeom prst="rect">
            <a:avLst/>
          </a:prstGeom>
        </p:spPr>
        <p:txBody>
          <a:bodyPr wrap="square">
            <a:spAutoFit/>
          </a:bodyPr>
          <a:lstStyle/>
          <a:p>
            <a:r>
              <a:rPr lang="es-DO" sz="2800" b="1" dirty="0">
                <a:solidFill>
                  <a:srgbClr val="FFFFFF"/>
                </a:solidFill>
                <a:latin typeface="Gill Sans MT" panose="020B0502020104020203" pitchFamily="34" charset="0"/>
              </a:rPr>
              <a:t>TÍTULO DE LA PRESENTACIÓN</a:t>
            </a:r>
            <a:endParaRPr lang="es-ES_tradnl" sz="2800" b="1" i="0" u="none" strike="noStrike" baseline="30000" dirty="0">
              <a:solidFill>
                <a:srgbClr val="FFFFFF"/>
              </a:solidFill>
              <a:latin typeface="Gill Sans MT" panose="020B0502020104020203" pitchFamily="34" charset="0"/>
            </a:endParaRPr>
          </a:p>
        </p:txBody>
      </p:sp>
      <p:sp>
        <p:nvSpPr>
          <p:cNvPr id="9" name="Marcador de texto 8"/>
          <p:cNvSpPr>
            <a:spLocks noGrp="1"/>
          </p:cNvSpPr>
          <p:nvPr>
            <p:ph type="body" sz="quarter" idx="12"/>
          </p:nvPr>
        </p:nvSpPr>
        <p:spPr>
          <a:xfrm>
            <a:off x="1557338" y="1690688"/>
            <a:ext cx="9110662" cy="1763712"/>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8555504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BBC8DA47-049F-1042-9E8F-D672C7FD0E5B}" type="datetimeFigureOut">
              <a:rPr lang="en-US" smtClean="0"/>
              <a:t>8/4/2020</a:t>
            </a:fld>
            <a:endParaRPr lang="en-US" dirty="0"/>
          </a:p>
        </p:txBody>
      </p:sp>
      <p:sp>
        <p:nvSpPr>
          <p:cNvPr id="4" name="Marcador de número de diapositiva 3"/>
          <p:cNvSpPr>
            <a:spLocks noGrp="1"/>
          </p:cNvSpPr>
          <p:nvPr>
            <p:ph type="sldNum" sz="quarter" idx="11"/>
          </p:nvPr>
        </p:nvSpPr>
        <p:spPr/>
        <p:txBody>
          <a:bodyPr/>
          <a:lstStyle/>
          <a:p>
            <a:fld id="{AC67363A-C91E-5843-90FD-69A253283626}" type="slidenum">
              <a:rPr lang="en-US" smtClean="0"/>
              <a:t>‹Nº›</a:t>
            </a:fld>
            <a:endParaRPr lang="en-U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000"/>
            <a:ext cx="12192000" cy="9144000"/>
          </a:xfrm>
          <a:prstGeom prst="rect">
            <a:avLst/>
          </a:prstGeom>
        </p:spPr>
      </p:pic>
      <p:sp>
        <p:nvSpPr>
          <p:cNvPr id="8" name="Marcador de texto 7"/>
          <p:cNvSpPr>
            <a:spLocks noGrp="1"/>
          </p:cNvSpPr>
          <p:nvPr>
            <p:ph type="body" sz="quarter" idx="12" hasCustomPrompt="1"/>
          </p:nvPr>
        </p:nvSpPr>
        <p:spPr>
          <a:xfrm>
            <a:off x="7645400" y="3386138"/>
            <a:ext cx="3040063" cy="1889125"/>
          </a:xfrm>
          <a:prstGeom prst="rect">
            <a:avLst/>
          </a:prstGeom>
        </p:spPr>
        <p:txBody>
          <a:bodyPr/>
          <a:lstStyle>
            <a:lvl4pPr marL="1371600" indent="0" algn="r">
              <a:buNone/>
              <a:defRPr sz="3600" b="1" baseline="0">
                <a:solidFill>
                  <a:schemeClr val="bg1"/>
                </a:solidFill>
              </a:defRPr>
            </a:lvl4pPr>
          </a:lstStyle>
          <a:p>
            <a:pPr lvl="3"/>
            <a:r>
              <a:rPr lang="es-ES" dirty="0"/>
              <a:t>OTRO TEMA</a:t>
            </a:r>
            <a:endParaRPr lang="en-US" dirty="0"/>
          </a:p>
        </p:txBody>
      </p:sp>
    </p:spTree>
    <p:extLst>
      <p:ext uri="{BB962C8B-B14F-4D97-AF65-F5344CB8AC3E}">
        <p14:creationId xmlns:p14="http://schemas.microsoft.com/office/powerpoint/2010/main" val="37030279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3" y="-2223655"/>
            <a:ext cx="12150437" cy="9081655"/>
          </a:xfrm>
          <a:prstGeom prst="rect">
            <a:avLst/>
          </a:prstGeom>
        </p:spPr>
      </p:pic>
      <p:sp>
        <p:nvSpPr>
          <p:cNvPr id="4" name="Marcador de texto 7"/>
          <p:cNvSpPr>
            <a:spLocks noGrp="1"/>
          </p:cNvSpPr>
          <p:nvPr>
            <p:ph type="body" sz="quarter" idx="12" hasCustomPrompt="1"/>
          </p:nvPr>
        </p:nvSpPr>
        <p:spPr>
          <a:xfrm>
            <a:off x="7645400" y="3419476"/>
            <a:ext cx="3040063" cy="1889125"/>
          </a:xfrm>
          <a:prstGeom prst="rect">
            <a:avLst/>
          </a:prstGeom>
        </p:spPr>
        <p:txBody>
          <a:bodyPr/>
          <a:lstStyle>
            <a:lvl4pPr marL="1371600" indent="0" algn="r">
              <a:buNone/>
              <a:defRPr sz="3600" b="1" baseline="0">
                <a:solidFill>
                  <a:schemeClr val="bg1"/>
                </a:solidFill>
              </a:defRPr>
            </a:lvl4pPr>
          </a:lstStyle>
          <a:p>
            <a:pPr lvl="3"/>
            <a:r>
              <a:rPr lang="es-ES" dirty="0"/>
              <a:t>OTRO TEMA</a:t>
            </a:r>
            <a:endParaRPr lang="en-US" dirty="0"/>
          </a:p>
        </p:txBody>
      </p:sp>
    </p:spTree>
    <p:extLst>
      <p:ext uri="{BB962C8B-B14F-4D97-AF65-F5344CB8AC3E}">
        <p14:creationId xmlns:p14="http://schemas.microsoft.com/office/powerpoint/2010/main" val="1543020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BBC8DA47-049F-1042-9E8F-D672C7FD0E5B}" type="datetimeFigureOut">
              <a:rPr lang="en-US" smtClean="0"/>
              <a:t>8/4/2020</a:t>
            </a:fld>
            <a:endParaRPr lang="en-US" dirty="0"/>
          </a:p>
        </p:txBody>
      </p:sp>
      <p:sp>
        <p:nvSpPr>
          <p:cNvPr id="4" name="Marcador de número de diapositiva 3"/>
          <p:cNvSpPr>
            <a:spLocks noGrp="1"/>
          </p:cNvSpPr>
          <p:nvPr>
            <p:ph type="sldNum" sz="quarter" idx="11"/>
          </p:nvPr>
        </p:nvSpPr>
        <p:spPr/>
        <p:txBody>
          <a:bodyPr/>
          <a:lstStyle/>
          <a:p>
            <a:fld id="{AC67363A-C91E-5843-90FD-69A253283626}" type="slidenum">
              <a:rPr lang="en-US" smtClean="0"/>
              <a:t>‹Nº›</a:t>
            </a:fld>
            <a:endParaRPr lang="en-U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001"/>
            <a:ext cx="12192000" cy="9144001"/>
          </a:xfrm>
          <a:prstGeom prst="rect">
            <a:avLst/>
          </a:prstGeom>
        </p:spPr>
      </p:pic>
      <p:sp>
        <p:nvSpPr>
          <p:cNvPr id="8" name="Marcador de texto 7"/>
          <p:cNvSpPr>
            <a:spLocks noGrp="1"/>
          </p:cNvSpPr>
          <p:nvPr>
            <p:ph type="body" sz="quarter" idx="12" hasCustomPrompt="1"/>
          </p:nvPr>
        </p:nvSpPr>
        <p:spPr>
          <a:xfrm>
            <a:off x="3360738" y="2826544"/>
            <a:ext cx="5122862" cy="965200"/>
          </a:xfrm>
          <a:prstGeom prst="rect">
            <a:avLst/>
          </a:prstGeom>
        </p:spPr>
        <p:txBody>
          <a:bodyPr/>
          <a:lstStyle>
            <a:lvl2pPr marL="457200" marR="0" indent="0" algn="l" defTabSz="914400" rtl="0" eaLnBrk="1" fontAlgn="auto" latinLnBrk="0" hangingPunct="1">
              <a:lnSpc>
                <a:spcPct val="90000"/>
              </a:lnSpc>
              <a:spcBef>
                <a:spcPts val="500"/>
              </a:spcBef>
              <a:spcAft>
                <a:spcPts val="0"/>
              </a:spcAft>
              <a:buClrTx/>
              <a:buSzTx/>
              <a:buFont typeface="Arial"/>
              <a:buNone/>
              <a:tabLst/>
              <a:defRPr sz="2000" baseline="0"/>
            </a:lvl2pPr>
          </a:lstStyle>
          <a:p>
            <a:pPr marL="457200" marR="0" lvl="1" indent="0" algn="l" defTabSz="914400" rtl="0" eaLnBrk="1" fontAlgn="auto" latinLnBrk="0" hangingPunct="1">
              <a:lnSpc>
                <a:spcPct val="90000"/>
              </a:lnSpc>
              <a:spcBef>
                <a:spcPts val="500"/>
              </a:spcBef>
              <a:spcAft>
                <a:spcPts val="0"/>
              </a:spcAft>
              <a:buClrTx/>
              <a:buSzTx/>
              <a:buFont typeface="Arial"/>
              <a:buNone/>
              <a:tabLst/>
              <a:defRPr/>
            </a:pPr>
            <a:r>
              <a:rPr lang="es-DO" sz="3200" b="1" dirty="0">
                <a:solidFill>
                  <a:srgbClr val="69BD4D"/>
                </a:solidFill>
                <a:latin typeface="Gill Sans MT" panose="020B0502020104020203" pitchFamily="34" charset="0"/>
                <a:cs typeface="Helvetica" panose="020B0604020202020204" pitchFamily="34" charset="0"/>
              </a:rPr>
              <a:t>MUCHAS GRACIAS!</a:t>
            </a:r>
            <a:endParaRPr lang="en-US" sz="2800" b="1" dirty="0">
              <a:solidFill>
                <a:srgbClr val="69BD4D"/>
              </a:solidFill>
              <a:latin typeface="GillSans Light" panose="020B0402020204020204" pitchFamily="34" charset="0"/>
              <a:cs typeface="Helvetica" panose="020B0604020202020204" pitchFamily="34" charset="0"/>
            </a:endParaRPr>
          </a:p>
          <a:p>
            <a:pPr lvl="1"/>
            <a:endParaRPr lang="en-US" dirty="0"/>
          </a:p>
        </p:txBody>
      </p:sp>
    </p:spTree>
    <p:extLst>
      <p:ext uri="{BB962C8B-B14F-4D97-AF65-F5344CB8AC3E}">
        <p14:creationId xmlns:p14="http://schemas.microsoft.com/office/powerpoint/2010/main" val="690706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BBC8DA47-049F-1042-9E8F-D672C7FD0E5B}" type="datetimeFigureOut">
              <a:rPr lang="en-US" smtClean="0"/>
              <a:t>8/4/2020</a:t>
            </a:fld>
            <a:endParaRPr lang="en-US" dirty="0"/>
          </a:p>
        </p:txBody>
      </p:sp>
      <p:sp>
        <p:nvSpPr>
          <p:cNvPr id="4" name="Marcador de número de diapositiva 3"/>
          <p:cNvSpPr>
            <a:spLocks noGrp="1"/>
          </p:cNvSpPr>
          <p:nvPr>
            <p:ph type="sldNum" sz="quarter" idx="11"/>
          </p:nvPr>
        </p:nvSpPr>
        <p:spPr/>
        <p:txBody>
          <a:bodyPr/>
          <a:lstStyle/>
          <a:p>
            <a:fld id="{AC67363A-C91E-5843-90FD-69A253283626}" type="slidenum">
              <a:rPr lang="en-US" smtClean="0"/>
              <a:t>‹Nº›</a:t>
            </a:fld>
            <a:endParaRPr lang="en-U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001"/>
            <a:ext cx="12192000" cy="9144001"/>
          </a:xfrm>
          <a:prstGeom prst="rect">
            <a:avLst/>
          </a:prstGeom>
        </p:spPr>
      </p:pic>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1769101"/>
            <a:ext cx="4546032" cy="2768254"/>
          </a:xfrm>
          <a:prstGeom prst="rect">
            <a:avLst/>
          </a:prstGeom>
        </p:spPr>
      </p:pic>
      <p:sp>
        <p:nvSpPr>
          <p:cNvPr id="9" name="Marcador de texto 8"/>
          <p:cNvSpPr>
            <a:spLocks noGrp="1"/>
          </p:cNvSpPr>
          <p:nvPr>
            <p:ph type="body" sz="quarter" idx="12" hasCustomPrompt="1"/>
          </p:nvPr>
        </p:nvSpPr>
        <p:spPr>
          <a:xfrm>
            <a:off x="1574800" y="2489200"/>
            <a:ext cx="3437467" cy="1727200"/>
          </a:xfrm>
          <a:prstGeom prst="rect">
            <a:avLst/>
          </a:prstGeom>
        </p:spPr>
        <p:txBody>
          <a:bodyPr/>
          <a:lstStyle>
            <a:lvl1pPr marL="0" indent="0">
              <a:buNone/>
              <a:defRPr baseline="0"/>
            </a:lvl1pPr>
          </a:lstStyle>
          <a:p>
            <a:pPr lvl="0"/>
            <a:r>
              <a:rPr lang="es-ES" dirty="0"/>
              <a:t>Nombre del departamento</a:t>
            </a:r>
          </a:p>
          <a:p>
            <a:pPr lvl="0"/>
            <a:r>
              <a:rPr lang="es-ES" dirty="0"/>
              <a:t>(SIGLAS)</a:t>
            </a:r>
          </a:p>
        </p:txBody>
      </p:sp>
    </p:spTree>
    <p:extLst>
      <p:ext uri="{BB962C8B-B14F-4D97-AF65-F5344CB8AC3E}">
        <p14:creationId xmlns:p14="http://schemas.microsoft.com/office/powerpoint/2010/main" val="32999589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Tree>
    <p:extLst>
      <p:ext uri="{BB962C8B-B14F-4D97-AF65-F5344CB8AC3E}">
        <p14:creationId xmlns:p14="http://schemas.microsoft.com/office/powerpoint/2010/main" val="3752017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3379653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615" y="1709739"/>
            <a:ext cx="10515601" cy="2852737"/>
          </a:xfrm>
        </p:spPr>
        <p:txBody>
          <a:bodyPr anchor="b"/>
          <a:lstStyle>
            <a:lvl1pPr>
              <a:defRPr sz="6000"/>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1615" y="4589464"/>
            <a:ext cx="1051560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Tree>
    <p:extLst>
      <p:ext uri="{BB962C8B-B14F-4D97-AF65-F5344CB8AC3E}">
        <p14:creationId xmlns:p14="http://schemas.microsoft.com/office/powerpoint/2010/main" val="1037079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sz="half" idx="1"/>
          </p:nvPr>
        </p:nvSpPr>
        <p:spPr>
          <a:xfrm>
            <a:off x="914401" y="1676400"/>
            <a:ext cx="5091289"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86312" y="1676400"/>
            <a:ext cx="5091289"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21534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1174" y="0"/>
            <a:ext cx="9144000" cy="6855858"/>
          </a:xfrm>
          <a:prstGeom prst="rect">
            <a:avLst/>
          </a:prstGeom>
        </p:spPr>
      </p:pic>
      <p:sp>
        <p:nvSpPr>
          <p:cNvPr id="7" name="Title 1"/>
          <p:cNvSpPr>
            <a:spLocks noGrp="1"/>
          </p:cNvSpPr>
          <p:nvPr>
            <p:ph type="ctrTitle" hasCustomPrompt="1"/>
          </p:nvPr>
        </p:nvSpPr>
        <p:spPr>
          <a:xfrm>
            <a:off x="5084064" y="3633216"/>
            <a:ext cx="4511040" cy="731520"/>
          </a:xfrm>
          <a:prstGeom prst="rect">
            <a:avLst/>
          </a:prstGeom>
        </p:spPr>
        <p:txBody>
          <a:bodyPr anchor="b"/>
          <a:lstStyle>
            <a:lvl1pPr algn="l">
              <a:defRPr sz="2000" b="0" kern="2400" baseline="0">
                <a:solidFill>
                  <a:schemeClr val="tx1">
                    <a:lumMod val="75000"/>
                    <a:lumOff val="25000"/>
                  </a:schemeClr>
                </a:solidFill>
              </a:defRPr>
            </a:lvl1pPr>
          </a:lstStyle>
          <a:p>
            <a:r>
              <a:rPr lang="en-US" dirty="0"/>
              <a:t>VICEMINISTERIO</a:t>
            </a:r>
            <a:br>
              <a:rPr lang="en-US" dirty="0"/>
            </a:br>
            <a:r>
              <a:rPr lang="en-US" dirty="0"/>
              <a:t>DEPARTAMENTO</a:t>
            </a:r>
          </a:p>
        </p:txBody>
      </p:sp>
    </p:spTree>
    <p:extLst>
      <p:ext uri="{BB962C8B-B14F-4D97-AF65-F5344CB8AC3E}">
        <p14:creationId xmlns:p14="http://schemas.microsoft.com/office/powerpoint/2010/main" val="915410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141" y="365126"/>
            <a:ext cx="10515601" cy="1325563"/>
          </a:xfrm>
        </p:spPr>
        <p:txBody>
          <a:body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9141" y="1681163"/>
            <a:ext cx="515902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141" y="2505075"/>
            <a:ext cx="515902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3142"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3142" y="2505075"/>
            <a:ext cx="518160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2777275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Tree>
    <p:extLst>
      <p:ext uri="{BB962C8B-B14F-4D97-AF65-F5344CB8AC3E}">
        <p14:creationId xmlns:p14="http://schemas.microsoft.com/office/powerpoint/2010/main" val="1725442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628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141" y="457200"/>
            <a:ext cx="3932296" cy="1600200"/>
          </a:xfrm>
        </p:spPr>
        <p:txBody>
          <a:bodyPr anchor="b"/>
          <a:lstStyle>
            <a:lvl1pPr>
              <a:defRPr sz="3200"/>
            </a:lvl1pPr>
          </a:lstStyle>
          <a:p>
            <a:r>
              <a:rPr lang="es-ES"/>
              <a:t>Haga clic para modificar el estilo de título del patrón</a:t>
            </a:r>
            <a:endParaRPr lang="es-ES_tradnl"/>
          </a:p>
        </p:txBody>
      </p:sp>
      <p:sp>
        <p:nvSpPr>
          <p:cNvPr id="3" name="Marcador de contenido 2"/>
          <p:cNvSpPr>
            <a:spLocks noGrp="1"/>
          </p:cNvSpPr>
          <p:nvPr>
            <p:ph idx="1"/>
          </p:nvPr>
        </p:nvSpPr>
        <p:spPr>
          <a:xfrm>
            <a:off x="5183482" y="987426"/>
            <a:ext cx="61712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141" y="2057400"/>
            <a:ext cx="39322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1697457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141" y="457200"/>
            <a:ext cx="3932296"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p:cNvSpPr>
            <a:spLocks noGrp="1"/>
          </p:cNvSpPr>
          <p:nvPr>
            <p:ph type="pic" idx="1"/>
          </p:nvPr>
        </p:nvSpPr>
        <p:spPr>
          <a:xfrm>
            <a:off x="5183482" y="987426"/>
            <a:ext cx="617125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_tradnl"/>
          </a:p>
        </p:txBody>
      </p:sp>
      <p:sp>
        <p:nvSpPr>
          <p:cNvPr id="4" name="Marcador de texto 3"/>
          <p:cNvSpPr>
            <a:spLocks noGrp="1"/>
          </p:cNvSpPr>
          <p:nvPr>
            <p:ph type="body" sz="half" idx="2"/>
          </p:nvPr>
        </p:nvSpPr>
        <p:spPr>
          <a:xfrm>
            <a:off x="839141" y="2057400"/>
            <a:ext cx="39322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3276383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1156817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86801" y="304800"/>
            <a:ext cx="2590799" cy="5486400"/>
          </a:xfrm>
        </p:spPr>
        <p:txBody>
          <a:bodyPr vert="eaVert"/>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a:xfrm>
            <a:off x="914401" y="304800"/>
            <a:ext cx="7591778"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273978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a:solidFill>
                  <a:srgbClr val="0090D7"/>
                </a:solidFill>
              </a:defRPr>
            </a:lvl1pPr>
          </a:lstStyle>
          <a:p>
            <a:r>
              <a:rPr lang="en-US" dirty="0"/>
              <a:t>TÍTULO</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1">
                <a:solidFill>
                  <a:srgbClr val="0090D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Subtítulo</a:t>
            </a:r>
            <a:endParaRPr lang="en-US" dirty="0"/>
          </a:p>
        </p:txBody>
      </p:sp>
      <p:sp>
        <p:nvSpPr>
          <p:cNvPr id="4" name="Date Placeholder 3"/>
          <p:cNvSpPr>
            <a:spLocks noGrp="1"/>
          </p:cNvSpPr>
          <p:nvPr>
            <p:ph type="dt" sz="half" idx="10"/>
          </p:nvPr>
        </p:nvSpPr>
        <p:spPr/>
        <p:txBody>
          <a:bodyPr/>
          <a:lstStyle/>
          <a:p>
            <a:fld id="{BBC8DA47-049F-1042-9E8F-D672C7FD0E5B}" type="datetimeFigureOut">
              <a:rPr lang="en-US" smtClean="0"/>
              <a:t>8/4/2020</a:t>
            </a:fld>
            <a:endParaRPr lang="en-US"/>
          </a:p>
        </p:txBody>
      </p:sp>
      <p:sp>
        <p:nvSpPr>
          <p:cNvPr id="6" name="Slide Number Placeholder 5"/>
          <p:cNvSpPr>
            <a:spLocks noGrp="1"/>
          </p:cNvSpPr>
          <p:nvPr>
            <p:ph type="sldNum" sz="quarter" idx="12"/>
          </p:nvPr>
        </p:nvSpPr>
        <p:spPr/>
        <p:txBody>
          <a:bodyPr/>
          <a:lstStyle/>
          <a:p>
            <a:fld id="{AC67363A-C91E-5843-90FD-69A253283626}" type="slidenum">
              <a:rPr lang="en-US" smtClean="0"/>
              <a:t>‹Nº›</a:t>
            </a:fld>
            <a:endParaRPr lang="en-US" dirty="0"/>
          </a:p>
        </p:txBody>
      </p:sp>
    </p:spTree>
    <p:extLst>
      <p:ext uri="{BB962C8B-B14F-4D97-AF65-F5344CB8AC3E}">
        <p14:creationId xmlns:p14="http://schemas.microsoft.com/office/powerpoint/2010/main" val="1012980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rgbClr val="3EA233">
            <a:alpha val="1000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1589519"/>
          </a:xfrm>
          <a:prstGeom prst="rect">
            <a:avLst/>
          </a:prstGeom>
          <a:solidFill>
            <a:srgbClr val="009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921716"/>
            <a:ext cx="10515600" cy="1325563"/>
          </a:xfrm>
          <a:prstGeom prst="rect">
            <a:avLst/>
          </a:prstGeom>
        </p:spPr>
        <p:txBody>
          <a:bodyPr/>
          <a:lstStyle>
            <a:lvl1pPr algn="ctr">
              <a:defRPr sz="3600" b="1">
                <a:solidFill>
                  <a:schemeClr val="bg1"/>
                </a:solidFill>
              </a:defRPr>
            </a:lvl1pPr>
          </a:lstStyle>
          <a:p>
            <a:r>
              <a:rPr lang="en-US" dirty="0"/>
              <a:t>TÍTULO</a:t>
            </a:r>
          </a:p>
        </p:txBody>
      </p:sp>
      <p:sp>
        <p:nvSpPr>
          <p:cNvPr id="3" name="Content Placeholder 2"/>
          <p:cNvSpPr>
            <a:spLocks noGrp="1"/>
          </p:cNvSpPr>
          <p:nvPr>
            <p:ph idx="1" hasCustomPrompt="1"/>
          </p:nvPr>
        </p:nvSpPr>
        <p:spPr>
          <a:xfrm>
            <a:off x="838200" y="1825625"/>
            <a:ext cx="10515600" cy="4351338"/>
          </a:xfrm>
          <a:prstGeom prst="rect">
            <a:avLst/>
          </a:prstGeom>
        </p:spPr>
        <p:txBody>
          <a:bodyPr/>
          <a:lstStyle>
            <a:lvl1pPr>
              <a:defRPr baseline="0"/>
            </a:lvl1pPr>
          </a:lstStyle>
          <a:p>
            <a:pPr lvl="0"/>
            <a:r>
              <a:rPr lang="en-US" dirty="0" err="1"/>
              <a:t>Texto</a:t>
            </a:r>
            <a:r>
              <a:rPr lang="en-US" dirty="0"/>
              <a:t> primer </a:t>
            </a:r>
            <a:r>
              <a:rPr lang="en-US" dirty="0" err="1"/>
              <a:t>nivel</a:t>
            </a:r>
            <a:r>
              <a:rPr lang="en-US" dirty="0"/>
              <a:t> </a:t>
            </a:r>
          </a:p>
          <a:p>
            <a:pPr lvl="1"/>
            <a:r>
              <a:rPr lang="en-US" dirty="0" err="1"/>
              <a:t>Segungo</a:t>
            </a:r>
            <a:r>
              <a:rPr lang="en-US" dirty="0"/>
              <a:t>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err="1"/>
              <a:t>Quinto</a:t>
            </a:r>
            <a:r>
              <a:rPr lang="en-US" dirty="0"/>
              <a:t> </a:t>
            </a:r>
            <a:r>
              <a:rPr lang="en-US" dirty="0" err="1"/>
              <a:t>nivel</a:t>
            </a:r>
            <a:endParaRPr lang="en-US" dirty="0"/>
          </a:p>
        </p:txBody>
      </p:sp>
      <p:sp>
        <p:nvSpPr>
          <p:cNvPr id="4" name="Date Placeholder 3"/>
          <p:cNvSpPr>
            <a:spLocks noGrp="1"/>
          </p:cNvSpPr>
          <p:nvPr>
            <p:ph type="dt" sz="half" idx="10"/>
          </p:nvPr>
        </p:nvSpPr>
        <p:spPr/>
        <p:txBody>
          <a:bodyPr/>
          <a:lstStyle/>
          <a:p>
            <a:fld id="{BBC8DA47-049F-1042-9E8F-D672C7FD0E5B}" type="datetimeFigureOut">
              <a:rPr lang="en-US" smtClean="0"/>
              <a:t>8/4/2020</a:t>
            </a:fld>
            <a:endParaRPr lang="en-US"/>
          </a:p>
        </p:txBody>
      </p:sp>
      <p:sp>
        <p:nvSpPr>
          <p:cNvPr id="6" name="Slide Number Placeholder 5"/>
          <p:cNvSpPr>
            <a:spLocks noGrp="1"/>
          </p:cNvSpPr>
          <p:nvPr>
            <p:ph type="sldNum" sz="quarter" idx="12"/>
          </p:nvPr>
        </p:nvSpPr>
        <p:spPr/>
        <p:txBody>
          <a:bodyPr/>
          <a:lstStyle/>
          <a:p>
            <a:fld id="{AC67363A-C91E-5843-90FD-69A253283626}" type="slidenum">
              <a:rPr lang="en-US" smtClean="0"/>
              <a:t>‹Nº›</a:t>
            </a:fld>
            <a:endParaRPr lang="en-US"/>
          </a:p>
        </p:txBody>
      </p:sp>
    </p:spTree>
    <p:extLst>
      <p:ext uri="{BB962C8B-B14F-4D97-AF65-F5344CB8AC3E}">
        <p14:creationId xmlns:p14="http://schemas.microsoft.com/office/powerpoint/2010/main" val="6348586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rgbClr val="3EA233">
            <a:alpha val="1000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4562476"/>
          </a:xfrm>
          <a:prstGeom prst="rect">
            <a:avLst/>
          </a:prstGeom>
          <a:solidFill>
            <a:srgbClr val="009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1709738"/>
            <a:ext cx="10515600" cy="2852737"/>
          </a:xfrm>
          <a:prstGeom prst="rect">
            <a:avLst/>
          </a:prstGeom>
        </p:spPr>
        <p:txBody>
          <a:bodyPr anchor="b"/>
          <a:lstStyle>
            <a:lvl1pPr algn="ctr">
              <a:defRPr sz="6000" b="1">
                <a:solidFill>
                  <a:schemeClr val="bg1"/>
                </a:solidFill>
              </a:defRPr>
            </a:lvl1pPr>
          </a:lstStyle>
          <a:p>
            <a:r>
              <a:rPr lang="en-US" dirty="0"/>
              <a:t>TÍTULO</a:t>
            </a:r>
          </a:p>
        </p:txBody>
      </p:sp>
      <p:sp>
        <p:nvSpPr>
          <p:cNvPr id="3" name="Text Placeholder 2"/>
          <p:cNvSpPr>
            <a:spLocks noGrp="1"/>
          </p:cNvSpPr>
          <p:nvPr>
            <p:ph type="body" idx="1" hasCustomPrompt="1"/>
          </p:nvPr>
        </p:nvSpPr>
        <p:spPr>
          <a:xfrm>
            <a:off x="831850" y="4589463"/>
            <a:ext cx="10515600" cy="1500187"/>
          </a:xfrm>
          <a:prstGeom prst="rect">
            <a:avLst/>
          </a:prstGeo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Subtítulo</a:t>
            </a:r>
            <a:endParaRPr lang="en-US" dirty="0"/>
          </a:p>
        </p:txBody>
      </p:sp>
      <p:sp>
        <p:nvSpPr>
          <p:cNvPr id="4" name="Date Placeholder 3"/>
          <p:cNvSpPr>
            <a:spLocks noGrp="1"/>
          </p:cNvSpPr>
          <p:nvPr>
            <p:ph type="dt" sz="half" idx="10"/>
          </p:nvPr>
        </p:nvSpPr>
        <p:spPr/>
        <p:txBody>
          <a:bodyPr/>
          <a:lstStyle/>
          <a:p>
            <a:fld id="{BBC8DA47-049F-1042-9E8F-D672C7FD0E5B}" type="datetimeFigureOut">
              <a:rPr lang="en-US" smtClean="0"/>
              <a:t>8/4/2020</a:t>
            </a:fld>
            <a:endParaRPr lang="en-US"/>
          </a:p>
        </p:txBody>
      </p:sp>
      <p:sp>
        <p:nvSpPr>
          <p:cNvPr id="6" name="Slide Number Placeholder 5"/>
          <p:cNvSpPr>
            <a:spLocks noGrp="1"/>
          </p:cNvSpPr>
          <p:nvPr>
            <p:ph type="sldNum" sz="quarter" idx="12"/>
          </p:nvPr>
        </p:nvSpPr>
        <p:spPr/>
        <p:txBody>
          <a:bodyPr/>
          <a:lstStyle/>
          <a:p>
            <a:fld id="{AC67363A-C91E-5843-90FD-69A253283626}" type="slidenum">
              <a:rPr lang="en-US" smtClean="0"/>
              <a:t>‹Nº›</a:t>
            </a:fld>
            <a:endParaRPr lang="en-US"/>
          </a:p>
        </p:txBody>
      </p:sp>
    </p:spTree>
    <p:extLst>
      <p:ext uri="{BB962C8B-B14F-4D97-AF65-F5344CB8AC3E}">
        <p14:creationId xmlns:p14="http://schemas.microsoft.com/office/powerpoint/2010/main" val="1370387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bg>
      <p:bgPr>
        <a:solidFill>
          <a:srgbClr val="3EA233">
            <a:alpha val="10000"/>
          </a:srgbClr>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1589519"/>
          </a:xfrm>
          <a:prstGeom prst="rect">
            <a:avLst/>
          </a:prstGeom>
          <a:solidFill>
            <a:srgbClr val="009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794758"/>
            <a:ext cx="10515600" cy="1325563"/>
          </a:xfrm>
          <a:prstGeom prst="rect">
            <a:avLst/>
          </a:prstGeom>
        </p:spPr>
        <p:txBody>
          <a:bodyPr/>
          <a:lstStyle>
            <a:lvl1pPr>
              <a:defRPr>
                <a:solidFill>
                  <a:schemeClr val="bg1"/>
                </a:solidFill>
              </a:defRPr>
            </a:lvl1pPr>
          </a:lstStyle>
          <a:p>
            <a:r>
              <a:rPr lang="en-US" dirty="0"/>
              <a:t>TÍTULO</a:t>
            </a:r>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p>
            <a:pPr lvl="0"/>
            <a:r>
              <a:rPr lang="en-US" dirty="0" err="1"/>
              <a:t>Texto</a:t>
            </a:r>
            <a:r>
              <a:rPr lang="en-US" dirty="0"/>
              <a:t> primer </a:t>
            </a:r>
            <a:r>
              <a:rPr lang="en-US" dirty="0" err="1"/>
              <a:t>nivel</a:t>
            </a:r>
            <a:r>
              <a:rPr lang="en-US" dirty="0"/>
              <a:t> </a:t>
            </a:r>
          </a:p>
          <a:p>
            <a:pPr lvl="1"/>
            <a:r>
              <a:rPr lang="en-US" dirty="0" err="1"/>
              <a:t>Segungo</a:t>
            </a:r>
            <a:r>
              <a:rPr lang="en-US" dirty="0"/>
              <a:t>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err="1"/>
              <a:t>Quinto</a:t>
            </a:r>
            <a:r>
              <a:rPr lang="en-US" dirty="0"/>
              <a:t> </a:t>
            </a:r>
            <a:r>
              <a:rPr lang="en-US" dirty="0" err="1"/>
              <a:t>nivel</a:t>
            </a:r>
            <a:endParaRPr lang="en-US" dirty="0"/>
          </a:p>
        </p:txBody>
      </p:sp>
      <p:sp>
        <p:nvSpPr>
          <p:cNvPr id="4" name="Content Placeholder 3"/>
          <p:cNvSpPr>
            <a:spLocks noGrp="1"/>
          </p:cNvSpPr>
          <p:nvPr>
            <p:ph sz="half" idx="2" hasCustomPrompt="1"/>
          </p:nvPr>
        </p:nvSpPr>
        <p:spPr>
          <a:xfrm>
            <a:off x="6172200" y="1825625"/>
            <a:ext cx="5181600" cy="4351338"/>
          </a:xfrm>
          <a:prstGeom prst="rect">
            <a:avLst/>
          </a:prstGeom>
        </p:spPr>
        <p:txBody>
          <a:bodyPr/>
          <a:lstStyle/>
          <a:p>
            <a:pPr lvl="0"/>
            <a:r>
              <a:rPr lang="en-US" dirty="0" err="1"/>
              <a:t>Texto</a:t>
            </a:r>
            <a:r>
              <a:rPr lang="en-US" dirty="0"/>
              <a:t> primer </a:t>
            </a:r>
            <a:r>
              <a:rPr lang="en-US" dirty="0" err="1"/>
              <a:t>nivel</a:t>
            </a:r>
            <a:r>
              <a:rPr lang="en-US" dirty="0"/>
              <a:t> </a:t>
            </a:r>
          </a:p>
          <a:p>
            <a:pPr lvl="1"/>
            <a:r>
              <a:rPr lang="en-US" dirty="0" err="1"/>
              <a:t>Segungo</a:t>
            </a:r>
            <a:r>
              <a:rPr lang="en-US" dirty="0"/>
              <a:t>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err="1"/>
              <a:t>Quinto</a:t>
            </a:r>
            <a:r>
              <a:rPr lang="en-US" dirty="0"/>
              <a:t> </a:t>
            </a:r>
            <a:r>
              <a:rPr lang="en-US" dirty="0" err="1"/>
              <a:t>nivel</a:t>
            </a:r>
            <a:endParaRPr lang="en-US" dirty="0"/>
          </a:p>
        </p:txBody>
      </p:sp>
      <p:sp>
        <p:nvSpPr>
          <p:cNvPr id="5" name="Date Placeholder 4"/>
          <p:cNvSpPr>
            <a:spLocks noGrp="1"/>
          </p:cNvSpPr>
          <p:nvPr>
            <p:ph type="dt" sz="half" idx="10"/>
          </p:nvPr>
        </p:nvSpPr>
        <p:spPr/>
        <p:txBody>
          <a:bodyPr/>
          <a:lstStyle/>
          <a:p>
            <a:fld id="{BBC8DA47-049F-1042-9E8F-D672C7FD0E5B}" type="datetimeFigureOut">
              <a:rPr lang="en-US" smtClean="0"/>
              <a:t>8/4/2020</a:t>
            </a:fld>
            <a:endParaRPr lang="en-US"/>
          </a:p>
        </p:txBody>
      </p:sp>
      <p:sp>
        <p:nvSpPr>
          <p:cNvPr id="7" name="Slide Number Placeholder 6"/>
          <p:cNvSpPr>
            <a:spLocks noGrp="1"/>
          </p:cNvSpPr>
          <p:nvPr>
            <p:ph type="sldNum" sz="quarter" idx="12"/>
          </p:nvPr>
        </p:nvSpPr>
        <p:spPr/>
        <p:txBody>
          <a:bodyPr/>
          <a:lstStyle/>
          <a:p>
            <a:fld id="{AC67363A-C91E-5843-90FD-69A253283626}" type="slidenum">
              <a:rPr lang="en-US" smtClean="0"/>
              <a:t>‹Nº›</a:t>
            </a:fld>
            <a:endParaRPr lang="en-US"/>
          </a:p>
        </p:txBody>
      </p:sp>
    </p:spTree>
    <p:extLst>
      <p:ext uri="{BB962C8B-B14F-4D97-AF65-F5344CB8AC3E}">
        <p14:creationId xmlns:p14="http://schemas.microsoft.com/office/powerpoint/2010/main" val="3385311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ción">
    <p:bg>
      <p:bgPr>
        <a:solidFill>
          <a:srgbClr val="3EA233">
            <a:alpha val="0"/>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681163"/>
            <a:ext cx="5157787" cy="43915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Súbtítulo</a:t>
            </a:r>
            <a:endParaRPr lang="en-US" dirty="0"/>
          </a:p>
        </p:txBody>
      </p:sp>
      <p:sp>
        <p:nvSpPr>
          <p:cNvPr id="4" name="Content Placeholder 3"/>
          <p:cNvSpPr>
            <a:spLocks noGrp="1"/>
          </p:cNvSpPr>
          <p:nvPr>
            <p:ph sz="half" idx="2" hasCustomPrompt="1"/>
          </p:nvPr>
        </p:nvSpPr>
        <p:spPr>
          <a:xfrm>
            <a:off x="839788" y="2211966"/>
            <a:ext cx="5157787" cy="3684588"/>
          </a:xfrm>
          <a:prstGeom prst="rect">
            <a:avLst/>
          </a:prstGeom>
        </p:spPr>
        <p:txBody>
          <a:bodyPr/>
          <a:lstStyle/>
          <a:p>
            <a:pPr lvl="0"/>
            <a:r>
              <a:rPr lang="en-US" dirty="0" err="1"/>
              <a:t>Texto</a:t>
            </a:r>
            <a:r>
              <a:rPr lang="en-US" dirty="0"/>
              <a:t> primer </a:t>
            </a:r>
            <a:r>
              <a:rPr lang="en-US" dirty="0" err="1"/>
              <a:t>nivel</a:t>
            </a:r>
            <a:r>
              <a:rPr lang="en-US" dirty="0"/>
              <a:t> </a:t>
            </a:r>
          </a:p>
          <a:p>
            <a:pPr lvl="1"/>
            <a:r>
              <a:rPr lang="en-US" dirty="0" err="1"/>
              <a:t>Segungo</a:t>
            </a:r>
            <a:r>
              <a:rPr lang="en-US" dirty="0"/>
              <a:t>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err="1"/>
              <a:t>Quinto</a:t>
            </a:r>
            <a:r>
              <a:rPr lang="en-US" dirty="0"/>
              <a:t> </a:t>
            </a:r>
            <a:r>
              <a:rPr lang="en-US" dirty="0" err="1"/>
              <a:t>nivel</a:t>
            </a:r>
            <a:endParaRPr lang="en-US" dirty="0"/>
          </a:p>
        </p:txBody>
      </p:sp>
      <p:sp>
        <p:nvSpPr>
          <p:cNvPr id="5" name="Text Placeholder 4"/>
          <p:cNvSpPr>
            <a:spLocks noGrp="1"/>
          </p:cNvSpPr>
          <p:nvPr>
            <p:ph type="body" sz="quarter" idx="3" hasCustomPrompt="1"/>
          </p:nvPr>
        </p:nvSpPr>
        <p:spPr>
          <a:xfrm>
            <a:off x="6172200" y="1681163"/>
            <a:ext cx="5183188" cy="43915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Súbtítulo</a:t>
            </a:r>
            <a:endParaRPr lang="en-US" dirty="0"/>
          </a:p>
        </p:txBody>
      </p:sp>
      <p:sp>
        <p:nvSpPr>
          <p:cNvPr id="6" name="Content Placeholder 5"/>
          <p:cNvSpPr>
            <a:spLocks noGrp="1"/>
          </p:cNvSpPr>
          <p:nvPr>
            <p:ph sz="quarter" idx="4" hasCustomPrompt="1"/>
          </p:nvPr>
        </p:nvSpPr>
        <p:spPr>
          <a:xfrm>
            <a:off x="6172200" y="2211966"/>
            <a:ext cx="5183188" cy="3684588"/>
          </a:xfrm>
          <a:prstGeom prst="rect">
            <a:avLst/>
          </a:prstGeom>
        </p:spPr>
        <p:txBody>
          <a:bodyPr/>
          <a:lstStyle/>
          <a:p>
            <a:pPr lvl="0"/>
            <a:r>
              <a:rPr lang="en-US" dirty="0" err="1"/>
              <a:t>Texto</a:t>
            </a:r>
            <a:r>
              <a:rPr lang="en-US" dirty="0"/>
              <a:t> primer </a:t>
            </a:r>
            <a:r>
              <a:rPr lang="en-US" dirty="0" err="1"/>
              <a:t>nivel</a:t>
            </a:r>
            <a:r>
              <a:rPr lang="en-US" dirty="0"/>
              <a:t> </a:t>
            </a:r>
          </a:p>
          <a:p>
            <a:pPr lvl="1"/>
            <a:r>
              <a:rPr lang="en-US" dirty="0" err="1"/>
              <a:t>Segungo</a:t>
            </a:r>
            <a:r>
              <a:rPr lang="en-US" dirty="0"/>
              <a:t>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err="1"/>
              <a:t>Quinto</a:t>
            </a:r>
            <a:r>
              <a:rPr lang="en-US" dirty="0"/>
              <a:t> </a:t>
            </a:r>
            <a:r>
              <a:rPr lang="en-US" dirty="0" err="1"/>
              <a:t>nivel</a:t>
            </a:r>
            <a:endParaRPr lang="en-US" dirty="0"/>
          </a:p>
        </p:txBody>
      </p:sp>
      <p:sp>
        <p:nvSpPr>
          <p:cNvPr id="7" name="Date Placeholder 6"/>
          <p:cNvSpPr>
            <a:spLocks noGrp="1"/>
          </p:cNvSpPr>
          <p:nvPr>
            <p:ph type="dt" sz="half" idx="10"/>
          </p:nvPr>
        </p:nvSpPr>
        <p:spPr/>
        <p:txBody>
          <a:bodyPr/>
          <a:lstStyle/>
          <a:p>
            <a:fld id="{BBC8DA47-049F-1042-9E8F-D672C7FD0E5B}" type="datetimeFigureOut">
              <a:rPr lang="en-US" smtClean="0"/>
              <a:t>8/4/2020</a:t>
            </a:fld>
            <a:endParaRPr lang="en-US"/>
          </a:p>
        </p:txBody>
      </p:sp>
      <p:sp>
        <p:nvSpPr>
          <p:cNvPr id="9" name="Slide Number Placeholder 8"/>
          <p:cNvSpPr>
            <a:spLocks noGrp="1"/>
          </p:cNvSpPr>
          <p:nvPr>
            <p:ph type="sldNum" sz="quarter" idx="12"/>
          </p:nvPr>
        </p:nvSpPr>
        <p:spPr/>
        <p:txBody>
          <a:bodyPr/>
          <a:lstStyle/>
          <a:p>
            <a:fld id="{AC67363A-C91E-5843-90FD-69A253283626}" type="slidenum">
              <a:rPr lang="en-US" smtClean="0"/>
              <a:t>‹Nº›</a:t>
            </a:fld>
            <a:endParaRPr lang="en-US"/>
          </a:p>
        </p:txBody>
      </p:sp>
      <p:sp>
        <p:nvSpPr>
          <p:cNvPr id="10" name="Rectangle 9"/>
          <p:cNvSpPr/>
          <p:nvPr userDrawn="1"/>
        </p:nvSpPr>
        <p:spPr>
          <a:xfrm>
            <a:off x="0" y="-1"/>
            <a:ext cx="12192000" cy="1589519"/>
          </a:xfrm>
          <a:prstGeom prst="rect">
            <a:avLst/>
          </a:prstGeom>
          <a:solidFill>
            <a:srgbClr val="009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838200" y="794758"/>
            <a:ext cx="10515600" cy="1325563"/>
          </a:xfrm>
          <a:prstGeom prst="rect">
            <a:avLst/>
          </a:prstGeom>
        </p:spPr>
        <p:txBody>
          <a:bodyPr/>
          <a:lstStyle>
            <a:lvl1pPr>
              <a:defRPr>
                <a:solidFill>
                  <a:schemeClr val="bg1"/>
                </a:solidFill>
              </a:defRPr>
            </a:lvl1pPr>
          </a:lstStyle>
          <a:p>
            <a:r>
              <a:rPr lang="en-US" dirty="0"/>
              <a:t>TÍTULO</a:t>
            </a:r>
          </a:p>
        </p:txBody>
      </p:sp>
    </p:spTree>
    <p:extLst>
      <p:ext uri="{BB962C8B-B14F-4D97-AF65-F5344CB8AC3E}">
        <p14:creationId xmlns:p14="http://schemas.microsoft.com/office/powerpoint/2010/main" val="1009092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bg>
      <p:bgPr>
        <a:solidFill>
          <a:srgbClr val="3EA233">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p>
            <a:r>
              <a:rPr lang="en-US" dirty="0"/>
              <a:t>TÍTULO</a:t>
            </a:r>
          </a:p>
        </p:txBody>
      </p:sp>
      <p:sp>
        <p:nvSpPr>
          <p:cNvPr id="3" name="Date Placeholder 2"/>
          <p:cNvSpPr>
            <a:spLocks noGrp="1"/>
          </p:cNvSpPr>
          <p:nvPr>
            <p:ph type="dt" sz="half" idx="10"/>
          </p:nvPr>
        </p:nvSpPr>
        <p:spPr/>
        <p:txBody>
          <a:bodyPr/>
          <a:lstStyle/>
          <a:p>
            <a:fld id="{BBC8DA47-049F-1042-9E8F-D672C7FD0E5B}" type="datetimeFigureOut">
              <a:rPr lang="en-US" smtClean="0"/>
              <a:t>8/4/2020</a:t>
            </a:fld>
            <a:endParaRPr lang="en-US"/>
          </a:p>
        </p:txBody>
      </p:sp>
      <p:sp>
        <p:nvSpPr>
          <p:cNvPr id="5" name="Slide Number Placeholder 4"/>
          <p:cNvSpPr>
            <a:spLocks noGrp="1"/>
          </p:cNvSpPr>
          <p:nvPr>
            <p:ph type="sldNum" sz="quarter" idx="12"/>
          </p:nvPr>
        </p:nvSpPr>
        <p:spPr/>
        <p:txBody>
          <a:bodyPr/>
          <a:lstStyle/>
          <a:p>
            <a:fld id="{AC67363A-C91E-5843-90FD-69A253283626}" type="slidenum">
              <a:rPr lang="en-US" smtClean="0"/>
              <a:t>‹Nº›</a:t>
            </a:fld>
            <a:endParaRPr lang="en-US"/>
          </a:p>
        </p:txBody>
      </p:sp>
    </p:spTree>
    <p:extLst>
      <p:ext uri="{BB962C8B-B14F-4D97-AF65-F5344CB8AC3E}">
        <p14:creationId xmlns:p14="http://schemas.microsoft.com/office/powerpoint/2010/main" val="11383627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BBC8DA47-049F-1042-9E8F-D672C7FD0E5B}" type="datetimeFigureOut">
              <a:rPr lang="en-US" smtClean="0"/>
              <a:t>8/4/2020</a:t>
            </a:fld>
            <a:endParaRPr lang="en-US" dirty="0"/>
          </a:p>
        </p:txBody>
      </p:sp>
      <p:sp>
        <p:nvSpPr>
          <p:cNvPr id="4" name="Marcador de número de diapositiva 3"/>
          <p:cNvSpPr>
            <a:spLocks noGrp="1"/>
          </p:cNvSpPr>
          <p:nvPr>
            <p:ph type="sldNum" sz="quarter" idx="11"/>
          </p:nvPr>
        </p:nvSpPr>
        <p:spPr/>
        <p:txBody>
          <a:bodyPr/>
          <a:lstStyle/>
          <a:p>
            <a:fld id="{AC67363A-C91E-5843-90FD-69A253283626}" type="slidenum">
              <a:rPr lang="en-US" smtClean="0"/>
              <a:t>‹Nº›</a:t>
            </a:fld>
            <a:endParaRPr lang="en-U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000"/>
            <a:ext cx="12192000" cy="9144000"/>
          </a:xfrm>
          <a:prstGeom prst="rect">
            <a:avLst/>
          </a:prstGeom>
        </p:spPr>
      </p:pic>
      <p:sp>
        <p:nvSpPr>
          <p:cNvPr id="8" name="Marcador de texto 7"/>
          <p:cNvSpPr>
            <a:spLocks noGrp="1"/>
          </p:cNvSpPr>
          <p:nvPr>
            <p:ph type="body" sz="quarter" idx="12" hasCustomPrompt="1"/>
          </p:nvPr>
        </p:nvSpPr>
        <p:spPr>
          <a:xfrm>
            <a:off x="1049338" y="2049463"/>
            <a:ext cx="5013325" cy="829204"/>
          </a:xfrm>
          <a:prstGeom prst="rect">
            <a:avLst/>
          </a:prstGeom>
        </p:spPr>
        <p:txBody>
          <a:bodyPr/>
          <a:lstStyle>
            <a:lvl1pPr marL="0" indent="0">
              <a:buNone/>
              <a:defRPr b="1" baseline="0"/>
            </a:lvl1pPr>
          </a:lstStyle>
          <a:p>
            <a:pPr lvl="0"/>
            <a:r>
              <a:rPr lang="es-ES" dirty="0"/>
              <a:t>T</a:t>
            </a:r>
            <a:r>
              <a:rPr lang="es-DO" dirty="0"/>
              <a:t>ÍTULO DEL</a:t>
            </a:r>
          </a:p>
          <a:p>
            <a:pPr lvl="0"/>
            <a:r>
              <a:rPr lang="es-DO" dirty="0"/>
              <a:t>TEMA</a:t>
            </a:r>
          </a:p>
        </p:txBody>
      </p:sp>
      <p:sp>
        <p:nvSpPr>
          <p:cNvPr id="10" name="Marcador de texto 9"/>
          <p:cNvSpPr>
            <a:spLocks noGrp="1"/>
          </p:cNvSpPr>
          <p:nvPr>
            <p:ph type="body" sz="quarter" idx="13" hasCustomPrompt="1"/>
          </p:nvPr>
        </p:nvSpPr>
        <p:spPr>
          <a:xfrm>
            <a:off x="1049338" y="3000111"/>
            <a:ext cx="5013325" cy="474662"/>
          </a:xfrm>
          <a:prstGeom prst="rect">
            <a:avLst/>
          </a:prstGeom>
        </p:spPr>
        <p:txBody>
          <a:bodyPr/>
          <a:lstStyle>
            <a:lvl1pPr marL="0" indent="0">
              <a:buNone/>
              <a:defRPr baseline="0"/>
            </a:lvl1pPr>
          </a:lstStyle>
          <a:p>
            <a:pPr lvl="0"/>
            <a:r>
              <a:rPr lang="es-DO" dirty="0"/>
              <a:t>Subtítulo del tema</a:t>
            </a:r>
            <a:endParaRPr lang="en-US" dirty="0"/>
          </a:p>
        </p:txBody>
      </p:sp>
    </p:spTree>
    <p:extLst>
      <p:ext uri="{BB962C8B-B14F-4D97-AF65-F5344CB8AC3E}">
        <p14:creationId xmlns:p14="http://schemas.microsoft.com/office/powerpoint/2010/main" val="25465436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8DA47-049F-1042-9E8F-D672C7FD0E5B}" type="datetimeFigureOut">
              <a:rPr lang="en-US" smtClean="0"/>
              <a:t>8/4/2020</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7363A-C91E-5843-90FD-69A253283626}" type="slidenum">
              <a:rPr lang="en-US" smtClean="0"/>
              <a:t>‹Nº›</a:t>
            </a:fld>
            <a:endParaRPr lang="en-US" dirty="0"/>
          </a:p>
        </p:txBody>
      </p:sp>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669653" y="6042991"/>
            <a:ext cx="852694" cy="852694"/>
          </a:xfrm>
          <a:prstGeom prst="rect">
            <a:avLst/>
          </a:prstGeom>
        </p:spPr>
      </p:pic>
    </p:spTree>
    <p:extLst>
      <p:ext uri="{BB962C8B-B14F-4D97-AF65-F5344CB8AC3E}">
        <p14:creationId xmlns:p14="http://schemas.microsoft.com/office/powerpoint/2010/main" val="5147305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62" r:id="rId9"/>
    <p:sldLayoutId id="2147483663" r:id="rId10"/>
    <p:sldLayoutId id="2147483664" r:id="rId11"/>
    <p:sldLayoutId id="2147483665" r:id="rId12"/>
    <p:sldLayoutId id="2147483668" r:id="rId13"/>
    <p:sldLayoutId id="2147483666" r:id="rId14"/>
    <p:sldLayoutId id="2147483667" r:id="rId15"/>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baseline="0">
          <a:solidFill>
            <a:schemeClr val="tx1"/>
          </a:solidFill>
          <a:latin typeface="Gill Sans MT" charset="0"/>
          <a:ea typeface="Gill Sans MT" charset="0"/>
          <a:cs typeface="Gill Sans M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048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s-ES" altLang="es-ES_tradnl"/>
              <a:t>Haga clic para modificar el estilo de título del patrón</a:t>
            </a:r>
            <a:endParaRPr lang="en-US" altLang="es-ES_tradnl"/>
          </a:p>
        </p:txBody>
      </p:sp>
      <p:sp>
        <p:nvSpPr>
          <p:cNvPr id="1027" name="Rectangle 3"/>
          <p:cNvSpPr>
            <a:spLocks noGrp="1" noChangeArrowheads="1"/>
          </p:cNvSpPr>
          <p:nvPr>
            <p:ph type="body" idx="1"/>
          </p:nvPr>
        </p:nvSpPr>
        <p:spPr bwMode="auto">
          <a:xfrm>
            <a:off x="914400" y="16764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s-ES" altLang="es-ES_tradnl"/>
              <a:t>Haga clic para modificar el estilo de texto del patrón</a:t>
            </a:r>
          </a:p>
          <a:p>
            <a:pPr lvl="1"/>
            <a:r>
              <a:rPr lang="es-ES" altLang="es-ES_tradnl"/>
              <a:t>Segundo nivel</a:t>
            </a:r>
          </a:p>
          <a:p>
            <a:pPr lvl="2"/>
            <a:r>
              <a:rPr lang="es-ES" altLang="es-ES_tradnl"/>
              <a:t>Tercer nivel</a:t>
            </a:r>
          </a:p>
          <a:p>
            <a:pPr lvl="3"/>
            <a:r>
              <a:rPr lang="es-ES" altLang="es-ES_tradnl"/>
              <a:t>Cuarto nivel</a:t>
            </a:r>
          </a:p>
          <a:p>
            <a:pPr lvl="4"/>
            <a:r>
              <a:rPr lang="es-ES" altLang="es-ES_tradnl"/>
              <a:t>Quinto nivel</a:t>
            </a:r>
            <a:endParaRPr lang="en-US" altLang="es-ES_tradnl"/>
          </a:p>
        </p:txBody>
      </p:sp>
      <p:sp>
        <p:nvSpPr>
          <p:cNvPr id="1028" name="AutoShape 4"/>
          <p:cNvSpPr>
            <a:spLocks noChangeArrowheads="1"/>
          </p:cNvSpPr>
          <p:nvPr/>
        </p:nvSpPr>
        <p:spPr bwMode="auto">
          <a:xfrm>
            <a:off x="304801" y="228600"/>
            <a:ext cx="508000"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sz="1800"/>
          </a:p>
        </p:txBody>
      </p:sp>
      <p:sp>
        <p:nvSpPr>
          <p:cNvPr id="1029" name="AutoShape 5"/>
          <p:cNvSpPr>
            <a:spLocks noChangeArrowheads="1"/>
          </p:cNvSpPr>
          <p:nvPr/>
        </p:nvSpPr>
        <p:spPr bwMode="auto">
          <a:xfrm>
            <a:off x="304801" y="685800"/>
            <a:ext cx="508000"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sz="1800"/>
          </a:p>
        </p:txBody>
      </p:sp>
      <p:sp>
        <p:nvSpPr>
          <p:cNvPr id="1030" name="AutoShape 6"/>
          <p:cNvSpPr>
            <a:spLocks noChangeArrowheads="1"/>
          </p:cNvSpPr>
          <p:nvPr/>
        </p:nvSpPr>
        <p:spPr bwMode="auto">
          <a:xfrm>
            <a:off x="304801" y="1143000"/>
            <a:ext cx="508000"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sz="1800"/>
          </a:p>
        </p:txBody>
      </p:sp>
      <p:sp>
        <p:nvSpPr>
          <p:cNvPr id="1031" name="AutoShape 7"/>
          <p:cNvSpPr>
            <a:spLocks noChangeArrowheads="1"/>
          </p:cNvSpPr>
          <p:nvPr/>
        </p:nvSpPr>
        <p:spPr bwMode="auto">
          <a:xfrm>
            <a:off x="11480801" y="5410200"/>
            <a:ext cx="508000"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sz="1800"/>
          </a:p>
        </p:txBody>
      </p:sp>
      <p:sp>
        <p:nvSpPr>
          <p:cNvPr id="1032" name="AutoShape 8"/>
          <p:cNvSpPr>
            <a:spLocks noChangeArrowheads="1"/>
          </p:cNvSpPr>
          <p:nvPr/>
        </p:nvSpPr>
        <p:spPr bwMode="auto">
          <a:xfrm>
            <a:off x="11480801" y="5867400"/>
            <a:ext cx="508000"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sz="1800"/>
          </a:p>
        </p:txBody>
      </p:sp>
      <p:sp>
        <p:nvSpPr>
          <p:cNvPr id="1033" name="AutoShape 9"/>
          <p:cNvSpPr>
            <a:spLocks noChangeArrowheads="1"/>
          </p:cNvSpPr>
          <p:nvPr/>
        </p:nvSpPr>
        <p:spPr bwMode="auto">
          <a:xfrm>
            <a:off x="11480801" y="6324600"/>
            <a:ext cx="508000"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sz="1800"/>
          </a:p>
        </p:txBody>
      </p:sp>
    </p:spTree>
    <p:extLst>
      <p:ext uri="{BB962C8B-B14F-4D97-AF65-F5344CB8AC3E}">
        <p14:creationId xmlns:p14="http://schemas.microsoft.com/office/powerpoint/2010/main" val="663331210"/>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1" fontAlgn="base" hangingPunct="1">
        <a:spcBef>
          <a:spcPct val="0"/>
        </a:spcBef>
        <a:spcAft>
          <a:spcPct val="0"/>
        </a:spcAft>
        <a:defRPr sz="4400" b="1" i="1" kern="1200">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anose="02020603050405020304" pitchFamily="18" charset="0"/>
        </a:defRPr>
      </a:lvl2pPr>
      <a:lvl3pPr algn="ctr" rtl="0" eaLnBrk="1" fontAlgn="base" hangingPunct="1">
        <a:spcBef>
          <a:spcPct val="0"/>
        </a:spcBef>
        <a:spcAft>
          <a:spcPct val="0"/>
        </a:spcAft>
        <a:defRPr sz="4400" b="1" i="1">
          <a:solidFill>
            <a:schemeClr val="tx2"/>
          </a:solidFill>
          <a:latin typeface="Times New Roman" panose="02020603050405020304" pitchFamily="18" charset="0"/>
        </a:defRPr>
      </a:lvl3pPr>
      <a:lvl4pPr algn="ctr" rtl="0" eaLnBrk="1" fontAlgn="base" hangingPunct="1">
        <a:spcBef>
          <a:spcPct val="0"/>
        </a:spcBef>
        <a:spcAft>
          <a:spcPct val="0"/>
        </a:spcAft>
        <a:defRPr sz="4400" b="1" i="1">
          <a:solidFill>
            <a:schemeClr val="tx2"/>
          </a:solidFill>
          <a:latin typeface="Times New Roman" panose="02020603050405020304" pitchFamily="18" charset="0"/>
        </a:defRPr>
      </a:lvl4pPr>
      <a:lvl5pPr algn="ctr" rtl="0" eaLnBrk="1" fontAlgn="base" hangingPunct="1">
        <a:spcBef>
          <a:spcPct val="0"/>
        </a:spcBef>
        <a:spcAft>
          <a:spcPct val="0"/>
        </a:spcAft>
        <a:defRPr sz="4400" b="1" i="1">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b="1" i="1">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b="1" i="1">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b="1" i="1">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b="1" i="1">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SzPct val="10000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10000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0000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724026"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_tradnl" sz="2400">
              <a:solidFill>
                <a:srgbClr val="FFFFFF"/>
              </a:solidFill>
              <a:latin typeface="Times New Roman" panose="02020603050405020304" pitchFamily="18" charset="0"/>
            </a:endParaRPr>
          </a:p>
        </p:txBody>
      </p:sp>
      <p:sp>
        <p:nvSpPr>
          <p:cNvPr id="3075" name="Rectangle 3"/>
          <p:cNvSpPr>
            <a:spLocks noChangeArrowheads="1"/>
          </p:cNvSpPr>
          <p:nvPr/>
        </p:nvSpPr>
        <p:spPr bwMode="auto">
          <a:xfrm>
            <a:off x="44672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_tradnl" sz="2400">
              <a:solidFill>
                <a:srgbClr val="FFFFFF"/>
              </a:solidFill>
              <a:latin typeface="Times New Roman" panose="02020603050405020304" pitchFamily="18" charset="0"/>
            </a:endParaRPr>
          </a:p>
        </p:txBody>
      </p:sp>
      <p:sp>
        <p:nvSpPr>
          <p:cNvPr id="3076" name="Rectangle 4"/>
          <p:cNvSpPr>
            <a:spLocks noGrp="1" noChangeArrowheads="1"/>
          </p:cNvSpPr>
          <p:nvPr>
            <p:ph type="title"/>
          </p:nvPr>
        </p:nvSpPr>
        <p:spPr>
          <a:xfrm>
            <a:off x="1724025" y="260648"/>
            <a:ext cx="8743950" cy="1143000"/>
          </a:xfrm>
          <a:ln/>
        </p:spPr>
        <p:txBody>
          <a:bodyPr/>
          <a:lstStyle/>
          <a:p>
            <a:r>
              <a:rPr lang="es-ES_tradnl" altLang="es-ES_tradnl" sz="3600" i="0" dirty="0"/>
              <a:t>PROPUESTA PARA REFLEXIÓN</a:t>
            </a:r>
          </a:p>
        </p:txBody>
      </p:sp>
      <p:sp>
        <p:nvSpPr>
          <p:cNvPr id="3077" name="Rectangle 5"/>
          <p:cNvSpPr>
            <a:spLocks noGrp="1" noChangeArrowheads="1"/>
          </p:cNvSpPr>
          <p:nvPr>
            <p:ph type="body" idx="1"/>
          </p:nvPr>
        </p:nvSpPr>
        <p:spPr>
          <a:xfrm>
            <a:off x="1724025" y="1340768"/>
            <a:ext cx="8743950" cy="5112568"/>
          </a:xfrm>
          <a:ln/>
        </p:spPr>
        <p:txBody>
          <a:bodyPr/>
          <a:lstStyle/>
          <a:p>
            <a:pPr algn="ctr"/>
            <a:r>
              <a:rPr lang="es-ES_tradnl" altLang="es-ES_tradnl" dirty="0"/>
              <a:t>Ideas para un Nuevo Esquema Organizativo del Subsector Eléctrico Dominicano</a:t>
            </a:r>
          </a:p>
          <a:p>
            <a:endParaRPr lang="es-ES_tradnl" altLang="es-ES_tradnl" dirty="0"/>
          </a:p>
          <a:p>
            <a:pPr marL="0" indent="0" algn="ctr">
              <a:buNone/>
            </a:pPr>
            <a:r>
              <a:rPr lang="es-ES_tradnl" altLang="es-ES_tradnl" sz="2400" dirty="0"/>
              <a:t>Comité Responsable:</a:t>
            </a:r>
          </a:p>
          <a:p>
            <a:pPr marL="0" indent="0" algn="ctr">
              <a:buNone/>
            </a:pPr>
            <a:endParaRPr lang="es-ES_tradnl" altLang="es-ES_tradnl" sz="2400" dirty="0"/>
          </a:p>
          <a:p>
            <a:pPr algn="ctr"/>
            <a:r>
              <a:rPr lang="es-ES_tradnl" altLang="es-ES_tradnl" sz="2400" dirty="0"/>
              <a:t>Julio Santana</a:t>
            </a:r>
          </a:p>
          <a:p>
            <a:pPr algn="ctr"/>
            <a:r>
              <a:rPr lang="es-ES_tradnl" altLang="es-ES_tradnl" sz="2400" dirty="0"/>
              <a:t>Oscar de la Maza</a:t>
            </a:r>
          </a:p>
          <a:p>
            <a:pPr algn="ctr"/>
            <a:r>
              <a:rPr lang="es-ES_tradnl" altLang="es-ES_tradnl" sz="2400" dirty="0"/>
              <a:t>Yris González</a:t>
            </a:r>
          </a:p>
          <a:p>
            <a:pPr algn="ctr"/>
            <a:r>
              <a:rPr lang="es-ES_tradnl" altLang="es-ES_tradnl" sz="2400" dirty="0"/>
              <a:t>Tomás Varona</a:t>
            </a:r>
          </a:p>
          <a:p>
            <a:pPr algn="ctr"/>
            <a:endParaRPr lang="es-ES_tradnl" altLang="es-ES_tradnl" sz="2400" i="1" dirty="0"/>
          </a:p>
          <a:p>
            <a:pPr marL="0" indent="0" algn="ctr">
              <a:buNone/>
            </a:pPr>
            <a:r>
              <a:rPr lang="es-ES_tradnl" altLang="es-ES_tradnl" sz="2400" i="1" dirty="0"/>
              <a:t>Noviembre 2015</a:t>
            </a:r>
          </a:p>
          <a:p>
            <a:endParaRPr lang="es-ES_tradnl" altLang="es-ES_tradnl"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3" y="72520"/>
            <a:ext cx="1898295" cy="548168"/>
          </a:xfrm>
          <a:prstGeom prst="rect">
            <a:avLst/>
          </a:prstGeom>
          <a:solidFill>
            <a:schemeClr val="tx1"/>
          </a:solidFill>
        </p:spPr>
      </p:pic>
      <p:pic>
        <p:nvPicPr>
          <p:cNvPr id="8" name="Picture 2" descr="Vista actual de la plan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7863" y="3512096"/>
            <a:ext cx="290772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solarsostenible.org/wp-content/uploads/2014/01/red-electrica-distribucion-electrica-noticias-solarsostenib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4775" y="3478932"/>
            <a:ext cx="2904728" cy="2376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20125" y="617331"/>
            <a:ext cx="11002617" cy="523220"/>
          </a:xfrm>
          <a:prstGeom prst="rect">
            <a:avLst/>
          </a:prstGeom>
          <a:noFill/>
        </p:spPr>
        <p:txBody>
          <a:bodyPr wrap="square" rtlCol="0">
            <a:spAutoFit/>
          </a:bodyPr>
          <a:lstStyle/>
          <a:p>
            <a:pPr algn="ctr"/>
            <a:r>
              <a:rPr lang="es-ES_tradnl" sz="2800" b="1" dirty="0">
                <a:solidFill>
                  <a:srgbClr val="FFFF00"/>
                </a:solidFill>
                <a:latin typeface="Helvetica" panose="020B0604020202020204" pitchFamily="34" charset="0"/>
                <a:cs typeface="Helvetica" panose="020B0604020202020204" pitchFamily="34" charset="0"/>
              </a:rPr>
              <a:t>RESUMEN</a:t>
            </a:r>
          </a:p>
        </p:txBody>
      </p:sp>
      <p:grpSp>
        <p:nvGrpSpPr>
          <p:cNvPr id="39" name="Grupo 38"/>
          <p:cNvGrpSpPr/>
          <p:nvPr/>
        </p:nvGrpSpPr>
        <p:grpSpPr>
          <a:xfrm>
            <a:off x="55487" y="0"/>
            <a:ext cx="12192000" cy="6777540"/>
            <a:chOff x="0" y="0"/>
            <a:chExt cx="12192000" cy="6777540"/>
          </a:xfrm>
        </p:grpSpPr>
        <p:grpSp>
          <p:nvGrpSpPr>
            <p:cNvPr id="13" name="Grupo 12"/>
            <p:cNvGrpSpPr/>
            <p:nvPr/>
          </p:nvGrpSpPr>
          <p:grpSpPr>
            <a:xfrm>
              <a:off x="258422" y="1623643"/>
              <a:ext cx="11837500" cy="5153897"/>
              <a:chOff x="258422" y="1623643"/>
              <a:chExt cx="11837500" cy="5153897"/>
            </a:xfrm>
          </p:grpSpPr>
          <p:grpSp>
            <p:nvGrpSpPr>
              <p:cNvPr id="9" name="Grupo 8"/>
              <p:cNvGrpSpPr/>
              <p:nvPr/>
            </p:nvGrpSpPr>
            <p:grpSpPr>
              <a:xfrm>
                <a:off x="258422" y="1623643"/>
                <a:ext cx="11837500" cy="5153897"/>
                <a:chOff x="357812" y="1623643"/>
                <a:chExt cx="11733755" cy="5153897"/>
              </a:xfrm>
            </p:grpSpPr>
            <p:sp>
              <p:nvSpPr>
                <p:cNvPr id="3" name="CuadroTexto 2"/>
                <p:cNvSpPr txBox="1"/>
                <p:nvPr/>
              </p:nvSpPr>
              <p:spPr>
                <a:xfrm>
                  <a:off x="357812" y="1623643"/>
                  <a:ext cx="11733755" cy="5153897"/>
                </a:xfrm>
                <a:prstGeom prst="rect">
                  <a:avLst/>
                </a:prstGeom>
                <a:solidFill>
                  <a:srgbClr val="0070C0"/>
                </a:solidFill>
              </p:spPr>
              <p:txBody>
                <a:bodyPr wrap="square" rtlCol="0">
                  <a:spAutoFit/>
                </a:bodyPr>
                <a:lstStyle/>
                <a:p>
                  <a:endParaRPr lang="es-ES_tradnl" dirty="0"/>
                </a:p>
              </p:txBody>
            </p:sp>
            <p:sp>
              <p:nvSpPr>
                <p:cNvPr id="7" name="Placa 6"/>
                <p:cNvSpPr/>
                <p:nvPr/>
              </p:nvSpPr>
              <p:spPr>
                <a:xfrm>
                  <a:off x="3771090" y="2734149"/>
                  <a:ext cx="2667000" cy="2159000"/>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err="1"/>
                    <a:t>mmmmmm</a:t>
                  </a:r>
                  <a:endParaRPr lang="es-ES_tradnl" dirty="0"/>
                </a:p>
              </p:txBody>
            </p:sp>
            <p:sp>
              <p:nvSpPr>
                <p:cNvPr id="5" name="Elipse 4"/>
                <p:cNvSpPr/>
                <p:nvPr/>
              </p:nvSpPr>
              <p:spPr>
                <a:xfrm>
                  <a:off x="4014829" y="2797649"/>
                  <a:ext cx="2184400" cy="2032000"/>
                </a:xfrm>
                <a:prstGeom prst="ellipse">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solidFill>
                        <a:schemeClr val="bg1"/>
                      </a:solidFill>
                    </a:rPr>
                    <a:t>Necesidad de la Reforma del Marco Institucional</a:t>
                  </a:r>
                </a:p>
              </p:txBody>
            </p:sp>
            <p:sp>
              <p:nvSpPr>
                <p:cNvPr id="11" name="CuadroTexto 10"/>
                <p:cNvSpPr txBox="1"/>
                <p:nvPr/>
              </p:nvSpPr>
              <p:spPr>
                <a:xfrm>
                  <a:off x="1181100" y="1635988"/>
                  <a:ext cx="2438147" cy="738664"/>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Fortalecimiento y ampliación de los ámbitos de la Rectoría MEM.</a:t>
                  </a:r>
                </a:p>
              </p:txBody>
            </p:sp>
            <p:sp>
              <p:nvSpPr>
                <p:cNvPr id="12" name="CuadroTexto 11"/>
                <p:cNvSpPr txBox="1"/>
                <p:nvPr/>
              </p:nvSpPr>
              <p:spPr>
                <a:xfrm>
                  <a:off x="1178158" y="3129807"/>
                  <a:ext cx="2439764" cy="523220"/>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Control, supervisión</a:t>
                  </a:r>
                </a:p>
                <a:p>
                  <a:pPr algn="ctr"/>
                  <a:r>
                    <a:rPr lang="es-ES_tradnl" sz="1400" dirty="0">
                      <a:solidFill>
                        <a:schemeClr val="tx1"/>
                      </a:solidFill>
                    </a:rPr>
                    <a:t>y orientación estratégica</a:t>
                  </a:r>
                </a:p>
              </p:txBody>
            </p:sp>
            <p:sp>
              <p:nvSpPr>
                <p:cNvPr id="14" name="CuadroTexto 13"/>
                <p:cNvSpPr txBox="1"/>
                <p:nvPr/>
              </p:nvSpPr>
              <p:spPr>
                <a:xfrm>
                  <a:off x="1179692" y="3701931"/>
                  <a:ext cx="2438147" cy="738664"/>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Entidades y Funciones</a:t>
                  </a:r>
                </a:p>
                <a:p>
                  <a:pPr algn="ctr"/>
                  <a:r>
                    <a:rPr lang="es-ES_tradnl" sz="1400" dirty="0">
                      <a:solidFill>
                        <a:schemeClr val="tx1"/>
                      </a:solidFill>
                    </a:rPr>
                    <a:t>duplicadas o excesivas, </a:t>
                  </a:r>
                </a:p>
                <a:p>
                  <a:pPr algn="ctr"/>
                  <a:r>
                    <a:rPr lang="es-ES_tradnl" sz="1400" dirty="0">
                      <a:solidFill>
                        <a:schemeClr val="tx1"/>
                      </a:solidFill>
                    </a:rPr>
                    <a:t>solapamientos.</a:t>
                  </a:r>
                </a:p>
              </p:txBody>
            </p:sp>
            <p:sp>
              <p:nvSpPr>
                <p:cNvPr id="15" name="CuadroTexto 14"/>
                <p:cNvSpPr txBox="1"/>
                <p:nvPr/>
              </p:nvSpPr>
              <p:spPr>
                <a:xfrm>
                  <a:off x="1179565" y="4473681"/>
                  <a:ext cx="2439764" cy="738664"/>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Gestión eficiente de dos</a:t>
                  </a:r>
                </a:p>
                <a:p>
                  <a:pPr algn="ctr"/>
                  <a:r>
                    <a:rPr lang="es-ES_tradnl" sz="1400" dirty="0">
                      <a:solidFill>
                        <a:schemeClr val="tx1"/>
                      </a:solidFill>
                    </a:rPr>
                    <a:t>sectores decisivos para el</a:t>
                  </a:r>
                </a:p>
                <a:p>
                  <a:pPr algn="ctr"/>
                  <a:r>
                    <a:rPr lang="es-ES_tradnl" sz="1400" dirty="0">
                      <a:solidFill>
                        <a:schemeClr val="tx1"/>
                      </a:solidFill>
                    </a:rPr>
                    <a:t>desarrollo nacional.</a:t>
                  </a:r>
                </a:p>
              </p:txBody>
            </p:sp>
            <p:sp>
              <p:nvSpPr>
                <p:cNvPr id="16" name="CuadroTexto 15"/>
                <p:cNvSpPr txBox="1"/>
                <p:nvPr/>
              </p:nvSpPr>
              <p:spPr>
                <a:xfrm>
                  <a:off x="1181099" y="2345397"/>
                  <a:ext cx="2438147" cy="738664"/>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Estructura Organizativa </a:t>
                  </a:r>
                </a:p>
                <a:p>
                  <a:pPr algn="ctr"/>
                  <a:r>
                    <a:rPr lang="es-ES_tradnl" sz="1400" dirty="0">
                      <a:solidFill>
                        <a:schemeClr val="tx1"/>
                      </a:solidFill>
                    </a:rPr>
                    <a:t>Sustantiva del MEMH inapropiada.</a:t>
                  </a:r>
                </a:p>
              </p:txBody>
            </p:sp>
            <p:sp>
              <p:nvSpPr>
                <p:cNvPr id="17" name="CuadroTexto 16"/>
                <p:cNvSpPr txBox="1"/>
                <p:nvPr/>
              </p:nvSpPr>
              <p:spPr>
                <a:xfrm>
                  <a:off x="6628735" y="5874891"/>
                  <a:ext cx="2515822" cy="738664"/>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Eficacia en la articulación del diseño y ejecución de las políticas públicas.</a:t>
                  </a:r>
                </a:p>
              </p:txBody>
            </p:sp>
            <p:sp>
              <p:nvSpPr>
                <p:cNvPr id="18" name="CuadroTexto 17"/>
                <p:cNvSpPr txBox="1"/>
                <p:nvPr/>
              </p:nvSpPr>
              <p:spPr>
                <a:xfrm>
                  <a:off x="1176396" y="5246134"/>
                  <a:ext cx="2443104" cy="1169551"/>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Recuperación, desarrollo y modernización de las EEE bajo una rectoría eficiente, técnica y administrativamente</a:t>
                  </a:r>
                </a:p>
                <a:p>
                  <a:pPr algn="ctr"/>
                  <a:r>
                    <a:rPr lang="es-ES_tradnl" sz="1400" dirty="0">
                      <a:solidFill>
                        <a:schemeClr val="tx1"/>
                      </a:solidFill>
                    </a:rPr>
                    <a:t>Competente.</a:t>
                  </a:r>
                </a:p>
              </p:txBody>
            </p:sp>
            <p:sp>
              <p:nvSpPr>
                <p:cNvPr id="19" name="CuadroTexto 18"/>
                <p:cNvSpPr txBox="1"/>
                <p:nvPr/>
              </p:nvSpPr>
              <p:spPr>
                <a:xfrm>
                  <a:off x="3771090" y="4932368"/>
                  <a:ext cx="2701567" cy="954107"/>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Fortalecimiento del marco</a:t>
                  </a:r>
                </a:p>
                <a:p>
                  <a:pPr algn="ctr"/>
                  <a:r>
                    <a:rPr lang="es-ES_tradnl" sz="1400" dirty="0">
                      <a:solidFill>
                        <a:schemeClr val="tx1"/>
                      </a:solidFill>
                    </a:rPr>
                    <a:t>Regulatorio minero-energético, del control y la</a:t>
                  </a:r>
                </a:p>
                <a:p>
                  <a:pPr algn="ctr"/>
                  <a:r>
                    <a:rPr lang="es-ES_tradnl" sz="1400" dirty="0">
                      <a:solidFill>
                        <a:schemeClr val="tx1"/>
                      </a:solidFill>
                    </a:rPr>
                    <a:t>Fiscalización.</a:t>
                  </a:r>
                </a:p>
              </p:txBody>
            </p:sp>
            <p:sp>
              <p:nvSpPr>
                <p:cNvPr id="20" name="CuadroTexto 19"/>
                <p:cNvSpPr txBox="1"/>
                <p:nvPr/>
              </p:nvSpPr>
              <p:spPr>
                <a:xfrm>
                  <a:off x="9286835" y="3201373"/>
                  <a:ext cx="2262659" cy="1169551"/>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Ejercicio idóneo del rol de</a:t>
                  </a:r>
                </a:p>
                <a:p>
                  <a:pPr algn="ctr"/>
                  <a:r>
                    <a:rPr lang="es-ES_tradnl" sz="1400" dirty="0">
                      <a:solidFill>
                        <a:schemeClr val="tx1"/>
                      </a:solidFill>
                    </a:rPr>
                    <a:t>Accionista del Estado desde la perspectiva de sus funciones reguladoras y fiscalizadoras.</a:t>
                  </a:r>
                </a:p>
              </p:txBody>
            </p:sp>
            <p:sp>
              <p:nvSpPr>
                <p:cNvPr id="21" name="CuadroTexto 20"/>
                <p:cNvSpPr txBox="1"/>
                <p:nvPr/>
              </p:nvSpPr>
              <p:spPr>
                <a:xfrm>
                  <a:off x="3771090" y="1693908"/>
                  <a:ext cx="2544754" cy="954107"/>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Reivindicación de la función</a:t>
                  </a:r>
                </a:p>
                <a:p>
                  <a:pPr algn="ctr"/>
                  <a:r>
                    <a:rPr lang="es-ES_tradnl" sz="1400" dirty="0">
                      <a:solidFill>
                        <a:schemeClr val="tx1"/>
                      </a:solidFill>
                    </a:rPr>
                    <a:t>Tutelar de los ministerios,</a:t>
                  </a:r>
                </a:p>
                <a:p>
                  <a:pPr algn="ctr"/>
                  <a:r>
                    <a:rPr lang="es-ES_tradnl" sz="1400" dirty="0">
                      <a:solidFill>
                        <a:schemeClr val="tx1"/>
                      </a:solidFill>
                    </a:rPr>
                    <a:t>según mandato constitucional</a:t>
                  </a:r>
                </a:p>
                <a:p>
                  <a:pPr algn="ctr"/>
                  <a:r>
                    <a:rPr lang="es-ES_tradnl" sz="1400" dirty="0">
                      <a:solidFill>
                        <a:schemeClr val="tx1"/>
                      </a:solidFill>
                    </a:rPr>
                    <a:t>y de la Ley de Adm. Pública.</a:t>
                  </a:r>
                </a:p>
              </p:txBody>
            </p:sp>
            <p:sp>
              <p:nvSpPr>
                <p:cNvPr id="22" name="CuadroTexto 21"/>
                <p:cNvSpPr txBox="1"/>
                <p:nvPr/>
              </p:nvSpPr>
              <p:spPr>
                <a:xfrm>
                  <a:off x="6565427" y="3150492"/>
                  <a:ext cx="2544754" cy="954107"/>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Aprovechamiento integral de los recursos naturales no renovables bajo criterios de sostenibilidad.</a:t>
                  </a:r>
                </a:p>
              </p:txBody>
            </p:sp>
            <p:sp>
              <p:nvSpPr>
                <p:cNvPr id="23" name="CuadroTexto 22"/>
                <p:cNvSpPr txBox="1"/>
                <p:nvPr/>
              </p:nvSpPr>
              <p:spPr>
                <a:xfrm>
                  <a:off x="6599802" y="4195704"/>
                  <a:ext cx="2544755" cy="954107"/>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Necesidad de órgano rector central de la minería nacional con potestades reglamentarias y </a:t>
                  </a:r>
                </a:p>
                <a:p>
                  <a:pPr algn="ctr"/>
                  <a:r>
                    <a:rPr lang="es-ES_tradnl" sz="1400" dirty="0">
                      <a:solidFill>
                        <a:schemeClr val="tx1"/>
                      </a:solidFill>
                    </a:rPr>
                    <a:t>sancionadoras.</a:t>
                  </a:r>
                </a:p>
              </p:txBody>
            </p:sp>
            <p:sp>
              <p:nvSpPr>
                <p:cNvPr id="24" name="CuadroTexto 23"/>
                <p:cNvSpPr txBox="1"/>
                <p:nvPr/>
              </p:nvSpPr>
              <p:spPr>
                <a:xfrm>
                  <a:off x="3795164" y="5922823"/>
                  <a:ext cx="2654761" cy="738664"/>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s-ES_tradnl" sz="1400" dirty="0">
                      <a:solidFill>
                        <a:schemeClr val="tx1"/>
                      </a:solidFill>
                    </a:rPr>
                    <a:t>Marco institucional favorable para</a:t>
                  </a:r>
                </a:p>
                <a:p>
                  <a:pPr algn="ctr"/>
                  <a:r>
                    <a:rPr lang="es-ES_tradnl" sz="1400" dirty="0">
                      <a:solidFill>
                        <a:schemeClr val="tx1"/>
                      </a:solidFill>
                    </a:rPr>
                    <a:t>cumplimiento de metas</a:t>
                  </a:r>
                </a:p>
                <a:p>
                  <a:pPr algn="ctr"/>
                  <a:r>
                    <a:rPr lang="es-ES_tradnl" sz="1400" dirty="0">
                      <a:solidFill>
                        <a:schemeClr val="tx1"/>
                      </a:solidFill>
                    </a:rPr>
                    <a:t>END y del Plan de Gobierno.</a:t>
                  </a:r>
                </a:p>
              </p:txBody>
            </p:sp>
            <p:sp>
              <p:nvSpPr>
                <p:cNvPr id="25" name="CuadroTexto 24"/>
                <p:cNvSpPr txBox="1"/>
                <p:nvPr/>
              </p:nvSpPr>
              <p:spPr>
                <a:xfrm>
                  <a:off x="6618874" y="5236632"/>
                  <a:ext cx="2525683" cy="523220"/>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Necesidad perentoria de reorganización del MIC.</a:t>
                  </a:r>
                </a:p>
              </p:txBody>
            </p:sp>
            <p:sp>
              <p:nvSpPr>
                <p:cNvPr id="26" name="CuadroTexto 25"/>
                <p:cNvSpPr txBox="1"/>
                <p:nvPr/>
              </p:nvSpPr>
              <p:spPr>
                <a:xfrm>
                  <a:off x="9295226" y="1710562"/>
                  <a:ext cx="2238036" cy="1384995"/>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Gestión central de los</a:t>
                  </a:r>
                </a:p>
                <a:p>
                  <a:pPr algn="ctr"/>
                  <a:r>
                    <a:rPr lang="es-ES_tradnl" sz="1400" dirty="0">
                      <a:solidFill>
                        <a:schemeClr val="tx1"/>
                      </a:solidFill>
                    </a:rPr>
                    <a:t>Hidrocarburos en toda la cadena de valor, haciendo énfasis en la exploración e investigación de los recursos hidrocarburíferos.</a:t>
                  </a:r>
                </a:p>
              </p:txBody>
            </p:sp>
            <p:sp>
              <p:nvSpPr>
                <p:cNvPr id="27" name="CuadroTexto 26"/>
                <p:cNvSpPr txBox="1"/>
                <p:nvPr/>
              </p:nvSpPr>
              <p:spPr>
                <a:xfrm>
                  <a:off x="6546354" y="1701511"/>
                  <a:ext cx="2525683" cy="1384995"/>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400" dirty="0">
                      <a:solidFill>
                        <a:schemeClr val="tx1"/>
                      </a:solidFill>
                    </a:rPr>
                    <a:t>Actualización de la legislación minera para mejorar la fiscalización y el control </a:t>
                  </a:r>
                  <a:r>
                    <a:rPr lang="es-DO" sz="1400" dirty="0">
                      <a:solidFill>
                        <a:schemeClr val="tx1"/>
                      </a:solidFill>
                    </a:rPr>
                    <a:t>y garantizar el uso racional, responsable y sostenible de los recursos minerales.</a:t>
                  </a:r>
                  <a:endParaRPr lang="es-ES_tradnl" sz="1400" dirty="0">
                    <a:solidFill>
                      <a:schemeClr val="tx1"/>
                    </a:solidFill>
                  </a:endParaRPr>
                </a:p>
              </p:txBody>
            </p:sp>
            <p:sp>
              <p:nvSpPr>
                <p:cNvPr id="28" name="CuadroTexto 27"/>
                <p:cNvSpPr txBox="1"/>
                <p:nvPr/>
              </p:nvSpPr>
              <p:spPr>
                <a:xfrm>
                  <a:off x="9311458" y="4489896"/>
                  <a:ext cx="2238036" cy="1600438"/>
                </a:xfrm>
                <a:prstGeom prst="rect">
                  <a:avLst/>
                </a:prstGeom>
                <a:solidFill>
                  <a:schemeClr val="accent6">
                    <a:lumMod val="20000"/>
                    <a:lumOff val="8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DO" sz="1400" dirty="0">
                      <a:solidFill>
                        <a:schemeClr val="tx1"/>
                      </a:solidFill>
                    </a:rPr>
                    <a:t>Necesidad de asignar los recursos estrictamente a los requerimientos de alta prioridad desde el punto de vista de la ejecución de las políticas, logro de metas y objetivos.</a:t>
                  </a:r>
                  <a:endParaRPr lang="es-ES_tradnl" sz="1400" dirty="0">
                    <a:solidFill>
                      <a:schemeClr val="tx1"/>
                    </a:solidFill>
                  </a:endParaRPr>
                </a:p>
              </p:txBody>
            </p:sp>
          </p:grpSp>
          <p:sp>
            <p:nvSpPr>
              <p:cNvPr id="10" name="CuadroTexto 9"/>
              <p:cNvSpPr txBox="1"/>
              <p:nvPr/>
            </p:nvSpPr>
            <p:spPr>
              <a:xfrm rot="5400000">
                <a:off x="-1780898" y="3935496"/>
                <a:ext cx="4893647" cy="369332"/>
              </a:xfrm>
              <a:prstGeom prst="rect">
                <a:avLst/>
              </a:prstGeom>
              <a:solidFill>
                <a:schemeClr val="tx1"/>
              </a:solidFill>
              <a:scene3d>
                <a:camera prst="orthographicFront"/>
                <a:lightRig rig="threePt" dir="t"/>
              </a:scene3d>
              <a:sp3d>
                <a:bevelT w="165100" prst="coolSlant"/>
              </a:sp3d>
            </p:spPr>
            <p:txBody>
              <a:bodyPr vert="vert270" wrap="square" rtlCol="0">
                <a:spAutoFit/>
              </a:bodyPr>
              <a:lstStyle/>
              <a:p>
                <a:pPr algn="ctr"/>
                <a:r>
                  <a:rPr lang="es-ES_tradnl" b="1" dirty="0">
                    <a:solidFill>
                      <a:srgbClr val="FFFF00"/>
                    </a:solidFill>
                    <a:latin typeface="Georgia" panose="02040502050405020303" pitchFamily="18" charset="0"/>
                  </a:rPr>
                  <a:t>S</a:t>
                </a:r>
              </a:p>
              <a:p>
                <a:pPr algn="ctr"/>
                <a:r>
                  <a:rPr lang="es-ES_tradnl" b="1" dirty="0">
                    <a:solidFill>
                      <a:srgbClr val="FFFF00"/>
                    </a:solidFill>
                    <a:latin typeface="Georgia" panose="02040502050405020303" pitchFamily="18" charset="0"/>
                  </a:rPr>
                  <a:t> E</a:t>
                </a:r>
              </a:p>
              <a:p>
                <a:pPr algn="ctr"/>
                <a:r>
                  <a:rPr lang="es-ES_tradnl" b="1" dirty="0">
                    <a:solidFill>
                      <a:srgbClr val="FFFF00"/>
                    </a:solidFill>
                    <a:latin typeface="Georgia" panose="02040502050405020303" pitchFamily="18" charset="0"/>
                  </a:rPr>
                  <a:t>C</a:t>
                </a:r>
              </a:p>
              <a:p>
                <a:pPr algn="ctr"/>
                <a:r>
                  <a:rPr lang="es-ES_tradnl" b="1" dirty="0">
                    <a:solidFill>
                      <a:srgbClr val="FFFF00"/>
                    </a:solidFill>
                    <a:latin typeface="Georgia" panose="02040502050405020303" pitchFamily="18" charset="0"/>
                  </a:rPr>
                  <a:t>T</a:t>
                </a:r>
              </a:p>
              <a:p>
                <a:pPr algn="ctr"/>
                <a:r>
                  <a:rPr lang="es-ES_tradnl" b="1" dirty="0">
                    <a:solidFill>
                      <a:srgbClr val="FFFF00"/>
                    </a:solidFill>
                    <a:latin typeface="Georgia" panose="02040502050405020303" pitchFamily="18" charset="0"/>
                  </a:rPr>
                  <a:t>O</a:t>
                </a:r>
              </a:p>
              <a:p>
                <a:pPr algn="ctr"/>
                <a:r>
                  <a:rPr lang="es-ES_tradnl" b="1" dirty="0">
                    <a:solidFill>
                      <a:srgbClr val="FFFF00"/>
                    </a:solidFill>
                    <a:latin typeface="Georgia" panose="02040502050405020303" pitchFamily="18" charset="0"/>
                  </a:rPr>
                  <a:t>R </a:t>
                </a:r>
              </a:p>
              <a:p>
                <a:pPr algn="ctr"/>
                <a:endParaRPr lang="es-ES_tradnl" b="1" dirty="0">
                  <a:solidFill>
                    <a:srgbClr val="FFFF00"/>
                  </a:solidFill>
                  <a:latin typeface="Georgia" panose="02040502050405020303" pitchFamily="18" charset="0"/>
                </a:endParaRPr>
              </a:p>
              <a:p>
                <a:pPr algn="ctr"/>
                <a:r>
                  <a:rPr lang="es-ES_tradnl" b="1" dirty="0">
                    <a:solidFill>
                      <a:srgbClr val="FFFF00"/>
                    </a:solidFill>
                    <a:latin typeface="Georgia" panose="02040502050405020303" pitchFamily="18" charset="0"/>
                  </a:rPr>
                  <a:t>E N</a:t>
                </a:r>
              </a:p>
              <a:p>
                <a:pPr algn="ctr"/>
                <a:r>
                  <a:rPr lang="es-ES_tradnl" b="1" dirty="0">
                    <a:solidFill>
                      <a:srgbClr val="FFFF00"/>
                    </a:solidFill>
                    <a:latin typeface="Georgia" panose="02040502050405020303" pitchFamily="18" charset="0"/>
                  </a:rPr>
                  <a:t>E</a:t>
                </a:r>
              </a:p>
              <a:p>
                <a:pPr algn="ctr"/>
                <a:r>
                  <a:rPr lang="es-ES_tradnl" b="1" dirty="0">
                    <a:solidFill>
                      <a:srgbClr val="FFFF00"/>
                    </a:solidFill>
                    <a:latin typeface="Georgia" panose="02040502050405020303" pitchFamily="18" charset="0"/>
                  </a:rPr>
                  <a:t>R</a:t>
                </a:r>
              </a:p>
              <a:p>
                <a:pPr algn="ctr"/>
                <a:r>
                  <a:rPr lang="es-ES_tradnl" b="1" dirty="0">
                    <a:solidFill>
                      <a:srgbClr val="FFFF00"/>
                    </a:solidFill>
                    <a:latin typeface="Georgia" panose="02040502050405020303" pitchFamily="18" charset="0"/>
                  </a:rPr>
                  <a:t>G</a:t>
                </a:r>
              </a:p>
              <a:p>
                <a:pPr algn="ctr"/>
                <a:r>
                  <a:rPr lang="es-ES_tradnl" b="1" dirty="0">
                    <a:solidFill>
                      <a:srgbClr val="FFFF00"/>
                    </a:solidFill>
                    <a:latin typeface="Georgia" panose="02040502050405020303" pitchFamily="18" charset="0"/>
                  </a:rPr>
                  <a:t>É</a:t>
                </a:r>
              </a:p>
              <a:p>
                <a:pPr algn="ctr"/>
                <a:r>
                  <a:rPr lang="es-ES_tradnl" b="1" dirty="0">
                    <a:solidFill>
                      <a:srgbClr val="FFFF00"/>
                    </a:solidFill>
                    <a:latin typeface="Georgia" panose="02040502050405020303" pitchFamily="18" charset="0"/>
                  </a:rPr>
                  <a:t>T</a:t>
                </a:r>
              </a:p>
              <a:p>
                <a:pPr algn="ctr"/>
                <a:r>
                  <a:rPr lang="es-ES_tradnl" b="1" dirty="0">
                    <a:solidFill>
                      <a:srgbClr val="FFFF00"/>
                    </a:solidFill>
                    <a:latin typeface="Georgia" panose="02040502050405020303" pitchFamily="18" charset="0"/>
                  </a:rPr>
                  <a:t>I</a:t>
                </a:r>
              </a:p>
              <a:p>
                <a:pPr algn="ctr"/>
                <a:r>
                  <a:rPr lang="es-ES_tradnl" b="1" dirty="0">
                    <a:solidFill>
                      <a:srgbClr val="FFFF00"/>
                    </a:solidFill>
                    <a:latin typeface="Georgia" panose="02040502050405020303" pitchFamily="18" charset="0"/>
                  </a:rPr>
                  <a:t>C</a:t>
                </a:r>
              </a:p>
              <a:p>
                <a:pPr algn="ctr"/>
                <a:r>
                  <a:rPr lang="es-ES_tradnl" b="1" dirty="0">
                    <a:solidFill>
                      <a:srgbClr val="FFFF00"/>
                    </a:solidFill>
                    <a:latin typeface="Georgia" panose="02040502050405020303" pitchFamily="18" charset="0"/>
                  </a:rPr>
                  <a:t>O</a:t>
                </a:r>
              </a:p>
            </p:txBody>
          </p:sp>
          <p:sp>
            <p:nvSpPr>
              <p:cNvPr id="36" name="CuadroTexto 35"/>
              <p:cNvSpPr txBox="1"/>
              <p:nvPr/>
            </p:nvSpPr>
            <p:spPr>
              <a:xfrm rot="5400000">
                <a:off x="9390236" y="3932800"/>
                <a:ext cx="4893647" cy="337043"/>
              </a:xfrm>
              <a:prstGeom prst="rect">
                <a:avLst/>
              </a:prstGeom>
              <a:solidFill>
                <a:schemeClr val="tx1"/>
              </a:solidFill>
              <a:scene3d>
                <a:camera prst="orthographicFront"/>
                <a:lightRig rig="threePt" dir="t"/>
              </a:scene3d>
              <a:sp3d>
                <a:bevelT w="165100" prst="coolSlant"/>
              </a:sp3d>
            </p:spPr>
            <p:txBody>
              <a:bodyPr vert="vert270" wrap="square" rtlCol="0">
                <a:spAutoFit/>
              </a:bodyPr>
              <a:lstStyle/>
              <a:p>
                <a:pPr algn="ctr"/>
                <a:endParaRPr lang="es-ES_tradnl" b="1" dirty="0">
                  <a:solidFill>
                    <a:srgbClr val="FFFF00"/>
                  </a:solidFill>
                  <a:latin typeface="Georgia" panose="02040502050405020303" pitchFamily="18" charset="0"/>
                </a:endParaRPr>
              </a:p>
              <a:p>
                <a:pPr algn="ctr"/>
                <a:r>
                  <a:rPr lang="es-ES_tradnl" b="1" dirty="0">
                    <a:solidFill>
                      <a:srgbClr val="FFFF00"/>
                    </a:solidFill>
                    <a:latin typeface="Georgia" panose="02040502050405020303" pitchFamily="18" charset="0"/>
                  </a:rPr>
                  <a:t>S</a:t>
                </a:r>
              </a:p>
              <a:p>
                <a:pPr algn="ctr"/>
                <a:r>
                  <a:rPr lang="es-ES_tradnl" b="1" dirty="0">
                    <a:solidFill>
                      <a:srgbClr val="FFFF00"/>
                    </a:solidFill>
                    <a:latin typeface="Georgia" panose="02040502050405020303" pitchFamily="18" charset="0"/>
                  </a:rPr>
                  <a:t> E</a:t>
                </a:r>
              </a:p>
              <a:p>
                <a:pPr algn="ctr"/>
                <a:r>
                  <a:rPr lang="es-ES_tradnl" b="1" dirty="0">
                    <a:solidFill>
                      <a:srgbClr val="FFFF00"/>
                    </a:solidFill>
                    <a:latin typeface="Georgia" panose="02040502050405020303" pitchFamily="18" charset="0"/>
                  </a:rPr>
                  <a:t>C</a:t>
                </a:r>
              </a:p>
              <a:p>
                <a:pPr algn="ctr"/>
                <a:r>
                  <a:rPr lang="es-ES_tradnl" b="1" dirty="0">
                    <a:solidFill>
                      <a:srgbClr val="FFFF00"/>
                    </a:solidFill>
                    <a:latin typeface="Georgia" panose="02040502050405020303" pitchFamily="18" charset="0"/>
                  </a:rPr>
                  <a:t>T</a:t>
                </a:r>
              </a:p>
              <a:p>
                <a:pPr algn="ctr"/>
                <a:r>
                  <a:rPr lang="es-ES_tradnl" b="1" dirty="0">
                    <a:solidFill>
                      <a:srgbClr val="FFFF00"/>
                    </a:solidFill>
                    <a:latin typeface="Georgia" panose="02040502050405020303" pitchFamily="18" charset="0"/>
                  </a:rPr>
                  <a:t>O</a:t>
                </a:r>
              </a:p>
              <a:p>
                <a:pPr algn="ctr"/>
                <a:r>
                  <a:rPr lang="es-ES_tradnl" b="1" dirty="0">
                    <a:solidFill>
                      <a:srgbClr val="FFFF00"/>
                    </a:solidFill>
                    <a:latin typeface="Georgia" panose="02040502050405020303" pitchFamily="18" charset="0"/>
                  </a:rPr>
                  <a:t>R</a:t>
                </a:r>
              </a:p>
              <a:p>
                <a:pPr algn="ctr"/>
                <a:endParaRPr lang="es-ES_tradnl" b="1" dirty="0">
                  <a:solidFill>
                    <a:srgbClr val="FFFF00"/>
                  </a:solidFill>
                  <a:latin typeface="Georgia" panose="02040502050405020303" pitchFamily="18" charset="0"/>
                </a:endParaRPr>
              </a:p>
              <a:p>
                <a:pPr algn="ctr"/>
                <a:r>
                  <a:rPr lang="es-ES_tradnl" b="1" dirty="0">
                    <a:solidFill>
                      <a:srgbClr val="FFFF00"/>
                    </a:solidFill>
                    <a:latin typeface="Georgia" panose="02040502050405020303" pitchFamily="18" charset="0"/>
                  </a:rPr>
                  <a:t>M</a:t>
                </a:r>
              </a:p>
              <a:p>
                <a:pPr algn="ctr"/>
                <a:r>
                  <a:rPr lang="es-ES_tradnl" b="1" dirty="0">
                    <a:solidFill>
                      <a:srgbClr val="FFFF00"/>
                    </a:solidFill>
                    <a:latin typeface="Georgia" panose="02040502050405020303" pitchFamily="18" charset="0"/>
                  </a:rPr>
                  <a:t>INERO</a:t>
                </a:r>
              </a:p>
              <a:p>
                <a:pPr algn="ctr"/>
                <a:endParaRPr lang="es-ES_tradnl" b="1" dirty="0">
                  <a:solidFill>
                    <a:srgbClr val="FFFF00"/>
                  </a:solidFill>
                  <a:latin typeface="Georgia" panose="02040502050405020303" pitchFamily="18" charset="0"/>
                </a:endParaRPr>
              </a:p>
              <a:p>
                <a:pPr algn="ctr"/>
                <a:r>
                  <a:rPr lang="es-ES_tradnl" b="1" dirty="0">
                    <a:solidFill>
                      <a:srgbClr val="FFFF00"/>
                    </a:solidFill>
                    <a:latin typeface="Georgia" panose="02040502050405020303" pitchFamily="18" charset="0"/>
                  </a:rPr>
                  <a:t> </a:t>
                </a:r>
              </a:p>
              <a:p>
                <a:pPr algn="ctr"/>
                <a:endParaRPr lang="es-ES_tradnl" b="1" dirty="0">
                  <a:solidFill>
                    <a:srgbClr val="FFFF00"/>
                  </a:solidFill>
                  <a:latin typeface="Georgia" panose="02040502050405020303" pitchFamily="18" charset="0"/>
                </a:endParaRPr>
              </a:p>
            </p:txBody>
          </p:sp>
        </p:grpSp>
        <p:pic>
          <p:nvPicPr>
            <p:cNvPr id="37" name="Imagen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3061252" cy="1502052"/>
            </a:xfrm>
            <a:prstGeom prst="rect">
              <a:avLst/>
            </a:prstGeom>
          </p:spPr>
        </p:pic>
        <p:pic>
          <p:nvPicPr>
            <p:cNvPr id="38" name="Imagen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748" y="0"/>
              <a:ext cx="3061252" cy="1623643"/>
            </a:xfrm>
            <a:prstGeom prst="rect">
              <a:avLst/>
            </a:prstGeom>
          </p:spPr>
        </p:pic>
      </p:grpSp>
    </p:spTree>
    <p:extLst>
      <p:ext uri="{BB962C8B-B14F-4D97-AF65-F5344CB8AC3E}">
        <p14:creationId xmlns:p14="http://schemas.microsoft.com/office/powerpoint/2010/main" val="741130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4055" y="400277"/>
            <a:ext cx="11002617" cy="954107"/>
          </a:xfrm>
          <a:prstGeom prst="rect">
            <a:avLst/>
          </a:prstGeom>
          <a:noFill/>
        </p:spPr>
        <p:txBody>
          <a:bodyPr wrap="square" rtlCol="0">
            <a:spAutoFit/>
          </a:bodyPr>
          <a:lstStyle/>
          <a:p>
            <a:r>
              <a:rPr lang="es-DO" sz="2800" b="1" dirty="0">
                <a:solidFill>
                  <a:srgbClr val="FFFF00"/>
                </a:solidFill>
                <a:latin typeface="Helvetica" panose="020B0604020202020204" pitchFamily="34" charset="0"/>
                <a:cs typeface="Helvetica" panose="020B0604020202020204" pitchFamily="34" charset="0"/>
              </a:rPr>
              <a:t>III. Acciones, Impactos y/o Resultados de la Reforma Institucional</a:t>
            </a:r>
          </a:p>
        </p:txBody>
      </p:sp>
      <p:graphicFrame>
        <p:nvGraphicFramePr>
          <p:cNvPr id="2" name="Tabla 1"/>
          <p:cNvGraphicFramePr>
            <a:graphicFrameLocks noGrp="1"/>
          </p:cNvGraphicFramePr>
          <p:nvPr>
            <p:extLst>
              <p:ext uri="{D42A27DB-BD31-4B8C-83A1-F6EECF244321}">
                <p14:modId xmlns:p14="http://schemas.microsoft.com/office/powerpoint/2010/main" val="3611939494"/>
              </p:ext>
            </p:extLst>
          </p:nvPr>
        </p:nvGraphicFramePr>
        <p:xfrm>
          <a:off x="198784" y="1391013"/>
          <a:ext cx="11713816" cy="5217160"/>
        </p:xfrm>
        <a:graphic>
          <a:graphicData uri="http://schemas.openxmlformats.org/drawingml/2006/table">
            <a:tbl>
              <a:tblPr firstRow="1" bandRow="1">
                <a:tableStyleId>{5C22544A-7EE6-4342-B048-85BDC9FD1C3A}</a:tableStyleId>
              </a:tblPr>
              <a:tblGrid>
                <a:gridCol w="2447779">
                  <a:extLst>
                    <a:ext uri="{9D8B030D-6E8A-4147-A177-3AD203B41FA5}">
                      <a16:colId xmlns:a16="http://schemas.microsoft.com/office/drawing/2014/main" val="20000"/>
                    </a:ext>
                  </a:extLst>
                </a:gridCol>
                <a:gridCol w="9266037">
                  <a:extLst>
                    <a:ext uri="{9D8B030D-6E8A-4147-A177-3AD203B41FA5}">
                      <a16:colId xmlns:a16="http://schemas.microsoft.com/office/drawing/2014/main" val="20001"/>
                    </a:ext>
                  </a:extLst>
                </a:gridCol>
              </a:tblGrid>
              <a:tr h="370840">
                <a:tc>
                  <a:txBody>
                    <a:bodyPr/>
                    <a:lstStyle/>
                    <a:p>
                      <a:pPr algn="ctr"/>
                      <a:r>
                        <a:rPr lang="es-ES_tradnl" dirty="0">
                          <a:latin typeface="Helvetica" panose="020B0604020202020204" pitchFamily="34" charset="0"/>
                          <a:cs typeface="Helvetica" panose="020B0604020202020204" pitchFamily="34" charset="0"/>
                        </a:rPr>
                        <a:t>Acciones</a:t>
                      </a: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dirty="0">
                          <a:latin typeface="Helvetica" panose="020B0604020202020204" pitchFamily="34" charset="0"/>
                          <a:cs typeface="Helvetica" panose="020B0604020202020204" pitchFamily="34" charset="0"/>
                        </a:rPr>
                        <a:t>Impactos/Resultados</a:t>
                      </a:r>
                    </a:p>
                  </a:txBody>
                  <a:tcPr>
                    <a:solidFill>
                      <a:srgbClr val="002060"/>
                    </a:solidFill>
                  </a:tcPr>
                </a:tc>
                <a:extLst>
                  <a:ext uri="{0D108BD9-81ED-4DB2-BD59-A6C34878D82A}">
                    <a16:rowId xmlns:a16="http://schemas.microsoft.com/office/drawing/2014/main" val="10000"/>
                  </a:ext>
                </a:extLst>
              </a:tr>
              <a:tr h="370840">
                <a:tc>
                  <a:txBody>
                    <a:bodyPr/>
                    <a:lstStyle/>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r>
                        <a:rPr lang="es-ES_tradnl" sz="1600" b="1" i="1" dirty="0">
                          <a:solidFill>
                            <a:srgbClr val="0070C0"/>
                          </a:solidFill>
                          <a:latin typeface="Helvetica" panose="020B0604020202020204" pitchFamily="34" charset="0"/>
                          <a:cs typeface="Helvetica" panose="020B0604020202020204" pitchFamily="34" charset="0"/>
                        </a:rPr>
                        <a:t>3.1 Consolidar </a:t>
                      </a:r>
                      <a:r>
                        <a:rPr lang="es-ES_tradnl" sz="1600" b="1" i="1" baseline="0" dirty="0">
                          <a:solidFill>
                            <a:srgbClr val="0070C0"/>
                          </a:solidFill>
                          <a:latin typeface="Helvetica" panose="020B0604020202020204" pitchFamily="34" charset="0"/>
                          <a:cs typeface="Helvetica" panose="020B0604020202020204" pitchFamily="34" charset="0"/>
                        </a:rPr>
                        <a:t>el rol rector del MEMH en los ámbitos energético, minero e hidrocarburos</a:t>
                      </a:r>
                      <a:endParaRPr lang="es-ES_tradnl" sz="1600" b="1" i="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txBody>
                  <a:tcPr>
                    <a:solidFill>
                      <a:schemeClr val="accent6">
                        <a:lumMod val="20000"/>
                        <a:lumOff val="80000"/>
                      </a:schemeClr>
                    </a:solidFill>
                  </a:tcPr>
                </a:tc>
                <a:tc>
                  <a:txBody>
                    <a:bodyPr/>
                    <a:lstStyle/>
                    <a:p>
                      <a:pPr marL="285750" indent="-285750" algn="just">
                        <a:buClr>
                          <a:srgbClr val="FF0000"/>
                        </a:buClr>
                        <a:buFont typeface="Wingdings" panose="05000000000000000000" pitchFamily="2" charset="2"/>
                        <a:buChar char="q"/>
                      </a:pPr>
                      <a:r>
                        <a:rPr lang="es-ES_tradnl" sz="1300" i="0" dirty="0">
                          <a:latin typeface="Helvetica" panose="020B0604020202020204" pitchFamily="34" charset="0"/>
                          <a:cs typeface="Helvetica" panose="020B0604020202020204" pitchFamily="34" charset="0"/>
                        </a:rPr>
                        <a:t>Conducción estratégica sectorial</a:t>
                      </a:r>
                      <a:r>
                        <a:rPr lang="es-ES_tradnl" sz="1300" i="0" baseline="0" dirty="0">
                          <a:latin typeface="Helvetica" panose="020B0604020202020204" pitchFamily="34" charset="0"/>
                          <a:cs typeface="Helvetica" panose="020B0604020202020204" pitchFamily="34" charset="0"/>
                        </a:rPr>
                        <a:t> centralizada por parte del órgano rector, atendiendo a las metas de la END y del Plan de Gobierno, de conformidad con lo establecido en el Art. 15 de la Ley Orgánica No. 247-12 de Administración Pública.</a:t>
                      </a:r>
                    </a:p>
                    <a:p>
                      <a:pPr marL="0" indent="0" algn="just">
                        <a:buClr>
                          <a:srgbClr val="FF0000"/>
                        </a:buClr>
                        <a:buFont typeface="Wingdings" panose="05000000000000000000" pitchFamily="2" charset="2"/>
                        <a:buNone/>
                      </a:pPr>
                      <a:endParaRPr lang="es-ES_tradnl" sz="13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ES_tradnl" sz="1300" i="0" baseline="0" dirty="0">
                          <a:latin typeface="Helvetica" panose="020B0604020202020204" pitchFamily="34" charset="0"/>
                          <a:cs typeface="Helvetica" panose="020B0604020202020204" pitchFamily="34" charset="0"/>
                        </a:rPr>
                        <a:t>Organización y mayor eficiencia del proceso de producción de políticas públicas, regulaciones, planes y proyectos de desarrollo, así como un mayor control y fiscalización de las actividades ejecutadas por cada uno de los actores, bajo los principios y directrices consignados en la legislación dominicana.</a:t>
                      </a:r>
                    </a:p>
                    <a:p>
                      <a:pPr marL="285750" indent="-285750" algn="just">
                        <a:buClr>
                          <a:srgbClr val="FF0000"/>
                        </a:buClr>
                        <a:buFont typeface="Wingdings" panose="05000000000000000000" pitchFamily="2" charset="2"/>
                        <a:buChar char="q"/>
                      </a:pPr>
                      <a:endParaRPr lang="es-ES_tradnl" sz="13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00" i="0" baseline="0" dirty="0">
                          <a:latin typeface="Helvetica" panose="020B0604020202020204" pitchFamily="34" charset="0"/>
                          <a:cs typeface="Helvetica" panose="020B0604020202020204" pitchFamily="34" charset="0"/>
                        </a:rPr>
                        <a:t>Mayor nivel de racionalidad en cuanto al tamaño y la estructura organizativa interna de los entes y órganos del sector energético y minero de la República, asegurando que sean proporcionales y consistentes con los fines y propósitos que les han sido asignados y que sus metas y objetivos propendan a la utilización racional de los recursos del Estado.</a:t>
                      </a:r>
                    </a:p>
                    <a:p>
                      <a:pPr marL="285750" indent="-285750" algn="just">
                        <a:buClr>
                          <a:srgbClr val="FF0000"/>
                        </a:buClr>
                        <a:buFont typeface="Wingdings" panose="05000000000000000000" pitchFamily="2" charset="2"/>
                        <a:buChar char="q"/>
                      </a:pPr>
                      <a:endParaRPr lang="es-DO" sz="13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00" i="0" baseline="0" dirty="0">
                          <a:latin typeface="Helvetica" panose="020B0604020202020204" pitchFamily="34" charset="0"/>
                          <a:cs typeface="Helvetica" panose="020B0604020202020204" pitchFamily="34" charset="0"/>
                        </a:rPr>
                        <a:t>Un importante ahorro de recursos públicos mediante la eliminación de duplicidades de instituciones (CDEEE, CNE y DGM) y solapamientos de funciones y atribuciones.</a:t>
                      </a:r>
                    </a:p>
                    <a:p>
                      <a:pPr marL="285750" indent="-285750" algn="just">
                        <a:buClr>
                          <a:srgbClr val="FF0000"/>
                        </a:buClr>
                        <a:buFont typeface="Wingdings" panose="05000000000000000000" pitchFamily="2" charset="2"/>
                        <a:buChar char="q"/>
                      </a:pPr>
                      <a:endParaRPr lang="es-DO" sz="13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00" i="0" baseline="0" dirty="0">
                          <a:latin typeface="Helvetica" panose="020B0604020202020204" pitchFamily="34" charset="0"/>
                          <a:cs typeface="Helvetica" panose="020B0604020202020204" pitchFamily="34" charset="0"/>
                        </a:rPr>
                        <a:t>Asignación de recursos a objetivos y metas de consenso sectorial o subsectorial, garantizando la complementariedad de las misiones y competencias de los entes y órganos que actúan en el ámbito energético y minero, de conformidad con la Constitución y la ley.</a:t>
                      </a:r>
                    </a:p>
                    <a:p>
                      <a:pPr marL="0" indent="0" algn="just">
                        <a:buClr>
                          <a:srgbClr val="FF0000"/>
                        </a:buClr>
                        <a:buFont typeface="Wingdings" panose="05000000000000000000" pitchFamily="2" charset="2"/>
                        <a:buNone/>
                      </a:pPr>
                      <a:endParaRPr lang="es-ES_tradnl" sz="13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ES_tradnl" sz="1300" i="0" baseline="0" dirty="0">
                          <a:latin typeface="Helvetica" panose="020B0604020202020204" pitchFamily="34" charset="0"/>
                          <a:cs typeface="Helvetica" panose="020B0604020202020204" pitchFamily="34" charset="0"/>
                        </a:rPr>
                        <a:t>Creación de condiciones favorables para el  pleno cumplimiento del  Principio</a:t>
                      </a:r>
                      <a:r>
                        <a:rPr lang="es-DO" sz="1300" i="0" baseline="0" dirty="0">
                          <a:latin typeface="Helvetica" panose="020B0604020202020204" pitchFamily="34" charset="0"/>
                          <a:cs typeface="Helvetica" panose="020B0604020202020204" pitchFamily="34" charset="0"/>
                        </a:rPr>
                        <a:t> de Responsabilidad Fiscal de las entidades públicas.</a:t>
                      </a:r>
                    </a:p>
                    <a:p>
                      <a:pPr marL="285750" indent="-285750" algn="just">
                        <a:buClr>
                          <a:srgbClr val="FF0000"/>
                        </a:buClr>
                        <a:buFont typeface="Wingdings" panose="05000000000000000000" pitchFamily="2" charset="2"/>
                        <a:buChar char="q"/>
                      </a:pPr>
                      <a:endParaRPr lang="es-DO" sz="13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00" i="0" baseline="0" dirty="0">
                          <a:latin typeface="Helvetica" panose="020B0604020202020204" pitchFamily="34" charset="0"/>
                          <a:cs typeface="Helvetica" panose="020B0604020202020204" pitchFamily="34" charset="0"/>
                        </a:rPr>
                        <a:t>Sector energético y minero ordenado, competitivo, transparente, sin duplicidades de roles, con un mayor potencial de capacidades para enfrentar los desafíos presentes y futuros del desarrollo dominicano.</a:t>
                      </a:r>
                      <a:endParaRPr lang="es-ES_tradnl" sz="13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endParaRPr lang="es-ES_tradnl" sz="1300" i="0" dirty="0">
                        <a:latin typeface="Helvetica" panose="020B0604020202020204" pitchFamily="34" charset="0"/>
                        <a:cs typeface="Helvetica" panose="020B0604020202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14595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4055" y="400277"/>
            <a:ext cx="11559945" cy="523220"/>
          </a:xfrm>
          <a:prstGeom prst="rect">
            <a:avLst/>
          </a:prstGeom>
          <a:noFill/>
        </p:spPr>
        <p:txBody>
          <a:bodyPr wrap="square" rtlCol="0">
            <a:spAutoFit/>
          </a:bodyPr>
          <a:lstStyle/>
          <a:p>
            <a:r>
              <a:rPr lang="es-DO" sz="2800" b="1" dirty="0">
                <a:solidFill>
                  <a:srgbClr val="FFFF00"/>
                </a:solidFill>
              </a:rPr>
              <a:t>III. </a:t>
            </a:r>
            <a:r>
              <a:rPr lang="es-DO" sz="2800" b="1" dirty="0">
                <a:solidFill>
                  <a:srgbClr val="FFFF00"/>
                </a:solidFill>
                <a:latin typeface="Helvetica" panose="020B0604020202020204" pitchFamily="34" charset="0"/>
                <a:cs typeface="Helvetica" panose="020B0604020202020204" pitchFamily="34" charset="0"/>
              </a:rPr>
              <a:t>Acciones, Impactos y/o Resultados de la Reforma Institucional</a:t>
            </a:r>
          </a:p>
        </p:txBody>
      </p:sp>
      <p:graphicFrame>
        <p:nvGraphicFramePr>
          <p:cNvPr id="2" name="Tabla 1"/>
          <p:cNvGraphicFramePr>
            <a:graphicFrameLocks noGrp="1"/>
          </p:cNvGraphicFramePr>
          <p:nvPr>
            <p:extLst>
              <p:ext uri="{D42A27DB-BD31-4B8C-83A1-F6EECF244321}">
                <p14:modId xmlns:p14="http://schemas.microsoft.com/office/powerpoint/2010/main" val="2688518100"/>
              </p:ext>
            </p:extLst>
          </p:nvPr>
        </p:nvGraphicFramePr>
        <p:xfrm>
          <a:off x="124055" y="1280160"/>
          <a:ext cx="11953645" cy="5577840"/>
        </p:xfrm>
        <a:graphic>
          <a:graphicData uri="http://schemas.openxmlformats.org/drawingml/2006/table">
            <a:tbl>
              <a:tblPr firstRow="1" bandRow="1">
                <a:tableStyleId>{5C22544A-7EE6-4342-B048-85BDC9FD1C3A}</a:tableStyleId>
              </a:tblPr>
              <a:tblGrid>
                <a:gridCol w="2346916">
                  <a:extLst>
                    <a:ext uri="{9D8B030D-6E8A-4147-A177-3AD203B41FA5}">
                      <a16:colId xmlns:a16="http://schemas.microsoft.com/office/drawing/2014/main" val="20000"/>
                    </a:ext>
                  </a:extLst>
                </a:gridCol>
                <a:gridCol w="9606729">
                  <a:extLst>
                    <a:ext uri="{9D8B030D-6E8A-4147-A177-3AD203B41FA5}">
                      <a16:colId xmlns:a16="http://schemas.microsoft.com/office/drawing/2014/main" val="20001"/>
                    </a:ext>
                  </a:extLst>
                </a:gridCol>
              </a:tblGrid>
              <a:tr h="341539">
                <a:tc>
                  <a:txBody>
                    <a:bodyPr/>
                    <a:lstStyle/>
                    <a:p>
                      <a:pPr algn="ctr"/>
                      <a:r>
                        <a:rPr lang="es-ES_tradnl" dirty="0">
                          <a:latin typeface="Helvetica" panose="020B0604020202020204" pitchFamily="34" charset="0"/>
                          <a:cs typeface="Helvetica" panose="020B0604020202020204" pitchFamily="34" charset="0"/>
                        </a:rPr>
                        <a:t>Acciones</a:t>
                      </a: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dirty="0">
                          <a:latin typeface="Helvetica" panose="020B0604020202020204" pitchFamily="34" charset="0"/>
                          <a:cs typeface="Helvetica" panose="020B0604020202020204" pitchFamily="34" charset="0"/>
                        </a:rPr>
                        <a:t>Impactos/Resultados</a:t>
                      </a:r>
                    </a:p>
                  </a:txBody>
                  <a:tcPr>
                    <a:solidFill>
                      <a:srgbClr val="002060"/>
                    </a:solidFill>
                  </a:tcPr>
                </a:tc>
                <a:extLst>
                  <a:ext uri="{0D108BD9-81ED-4DB2-BD59-A6C34878D82A}">
                    <a16:rowId xmlns:a16="http://schemas.microsoft.com/office/drawing/2014/main" val="10000"/>
                  </a:ext>
                </a:extLst>
              </a:tr>
              <a:tr h="4866932">
                <a:tc>
                  <a:txBody>
                    <a:bodyPr/>
                    <a:lstStyle/>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r>
                        <a:rPr lang="es-ES_tradnl" sz="1600" b="1" i="1" dirty="0">
                          <a:solidFill>
                            <a:srgbClr val="0070C0"/>
                          </a:solidFill>
                          <a:latin typeface="Helvetica" panose="020B0604020202020204" pitchFamily="34" charset="0"/>
                          <a:cs typeface="Helvetica" panose="020B0604020202020204" pitchFamily="34" charset="0"/>
                        </a:rPr>
                        <a:t>3.2 Reordenar las Empresas</a:t>
                      </a:r>
                      <a:r>
                        <a:rPr lang="es-ES_tradnl" sz="1600" b="1" i="1" baseline="0" dirty="0">
                          <a:solidFill>
                            <a:srgbClr val="0070C0"/>
                          </a:solidFill>
                          <a:latin typeface="Helvetica" panose="020B0604020202020204" pitchFamily="34" charset="0"/>
                          <a:cs typeface="Helvetica" panose="020B0604020202020204" pitchFamily="34" charset="0"/>
                        </a:rPr>
                        <a:t> Eléctricas Estatales para garantizar una elevada contribución del Estado al desarrollo de la industria eléctrica nacional y al bienestar y calidad de vida de los dominicanos.</a:t>
                      </a:r>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txBody>
                  <a:tcPr>
                    <a:solidFill>
                      <a:schemeClr val="accent6">
                        <a:lumMod val="20000"/>
                        <a:lumOff val="80000"/>
                      </a:schemeClr>
                    </a:solidFill>
                  </a:tcPr>
                </a:tc>
                <a:tc>
                  <a:txBody>
                    <a:bodyPr/>
                    <a:lstStyle/>
                    <a:p>
                      <a:pPr marL="285750" indent="-285750" algn="just">
                        <a:buClr>
                          <a:srgbClr val="FF0000"/>
                        </a:buClr>
                        <a:buFont typeface="Wingdings" panose="05000000000000000000" pitchFamily="2" charset="2"/>
                        <a:buChar char="q"/>
                      </a:pPr>
                      <a:r>
                        <a:rPr lang="es-DO" sz="1400" i="0" dirty="0">
                          <a:latin typeface="Helvetica" panose="020B0604020202020204" pitchFamily="34" charset="0"/>
                          <a:cs typeface="Helvetica" panose="020B0604020202020204" pitchFamily="34" charset="0"/>
                        </a:rPr>
                        <a:t>Empresas  Eléctricas Estatales o aquellas</a:t>
                      </a:r>
                      <a:r>
                        <a:rPr lang="es-DO" sz="1400" i="0" baseline="0" dirty="0">
                          <a:latin typeface="Helvetica" panose="020B0604020202020204" pitchFamily="34" charset="0"/>
                          <a:cs typeface="Helvetica" panose="020B0604020202020204" pitchFamily="34" charset="0"/>
                        </a:rPr>
                        <a:t> en las que el </a:t>
                      </a:r>
                      <a:r>
                        <a:rPr lang="es-DO" sz="1400" i="0" dirty="0">
                          <a:latin typeface="Helvetica" panose="020B0604020202020204" pitchFamily="34" charset="0"/>
                          <a:cs typeface="Helvetica" panose="020B0604020202020204" pitchFamily="34" charset="0"/>
                        </a:rPr>
                        <a:t>Estado Dominicano tiene participación accionaria, concebidas, diseñadas y ordenadas, atendiendo a criterios de racionalidad y coherencia para facilitar la prestación de los servicios de generación, distribución y comercialización de electricidad, partiendo de las necesidades concretas de la sociedad.</a:t>
                      </a:r>
                    </a:p>
                    <a:p>
                      <a:pPr marL="285750" indent="-285750" algn="just">
                        <a:buClr>
                          <a:srgbClr val="FF0000"/>
                        </a:buClr>
                        <a:buFont typeface="Wingdings" panose="05000000000000000000" pitchFamily="2" charset="2"/>
                        <a:buChar char="q"/>
                      </a:pPr>
                      <a:endParaRPr lang="es-DO" sz="140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i="0" dirty="0">
                          <a:latin typeface="Helvetica" panose="020B0604020202020204" pitchFamily="34" charset="0"/>
                          <a:cs typeface="Helvetica" panose="020B0604020202020204" pitchFamily="34" charset="0"/>
                        </a:rPr>
                        <a:t>Las inversiones en el sector eléctrico dominicano responden a reglas de eficiencia, transparencia, participación, coordinación</a:t>
                      </a:r>
                      <a:r>
                        <a:rPr lang="es-DO" sz="1400" i="0" baseline="0" dirty="0">
                          <a:latin typeface="Helvetica" panose="020B0604020202020204" pitchFamily="34" charset="0"/>
                          <a:cs typeface="Helvetica" panose="020B0604020202020204" pitchFamily="34" charset="0"/>
                        </a:rPr>
                        <a:t>, criterios de sostenibilidad y de preservación del interés nacional,</a:t>
                      </a:r>
                      <a:r>
                        <a:rPr lang="es-DO" sz="1400" i="0" dirty="0">
                          <a:latin typeface="Helvetica" panose="020B0604020202020204" pitchFamily="34" charset="0"/>
                          <a:cs typeface="Helvetica" panose="020B0604020202020204" pitchFamily="34" charset="0"/>
                        </a:rPr>
                        <a:t> sin perjuicio del rol regulador y supervisor del Estado, con una participación de éste</a:t>
                      </a:r>
                      <a:r>
                        <a:rPr lang="es-DO" sz="1400" i="0" baseline="0" dirty="0">
                          <a:latin typeface="Helvetica" panose="020B0604020202020204" pitchFamily="34" charset="0"/>
                          <a:cs typeface="Helvetica" panose="020B0604020202020204" pitchFamily="34" charset="0"/>
                        </a:rPr>
                        <a:t> claramente delimitada según sus propios fines.</a:t>
                      </a:r>
                    </a:p>
                    <a:p>
                      <a:pPr marL="285750" indent="-285750" algn="just">
                        <a:buClr>
                          <a:srgbClr val="FF0000"/>
                        </a:buClr>
                        <a:buFont typeface="Wingdings" panose="05000000000000000000" pitchFamily="2" charset="2"/>
                        <a:buChar char="q"/>
                      </a:pPr>
                      <a:endParaRPr lang="es-DO" sz="140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i="0" dirty="0">
                          <a:latin typeface="Helvetica" panose="020B0604020202020204" pitchFamily="34" charset="0"/>
                          <a:cs typeface="Helvetica" panose="020B0604020202020204" pitchFamily="34" charset="0"/>
                        </a:rPr>
                        <a:t>Asegurado un ejercicio más idóneo por parte del Estado de su calidad de accionista o propietario de algunas de las empresas que intervienen en los sectores regulados, tomando en cuenta el rol regulador y fiscalizador que desempeña, de manera que todas las funciones que tienen que ser desempeñadas por el Estado se hagan dentro de los límites de la Constitución, las leyes especiales y el interés público.</a:t>
                      </a:r>
                    </a:p>
                    <a:p>
                      <a:pPr marL="285750" indent="-285750" algn="just">
                        <a:buClr>
                          <a:srgbClr val="FF0000"/>
                        </a:buClr>
                        <a:buFont typeface="Wingdings" panose="05000000000000000000" pitchFamily="2" charset="2"/>
                        <a:buChar char="q"/>
                      </a:pPr>
                      <a:endParaRPr lang="es-DO" sz="140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i="0" dirty="0">
                          <a:latin typeface="Helvetica" panose="020B0604020202020204" pitchFamily="34" charset="0"/>
                          <a:cs typeface="Helvetica" panose="020B0604020202020204" pitchFamily="34" charset="0"/>
                        </a:rPr>
                        <a:t>Un</a:t>
                      </a:r>
                      <a:r>
                        <a:rPr lang="es-DO" sz="1400" i="0" baseline="0" dirty="0">
                          <a:latin typeface="Helvetica" panose="020B0604020202020204" pitchFamily="34" charset="0"/>
                          <a:cs typeface="Helvetica" panose="020B0604020202020204" pitchFamily="34" charset="0"/>
                        </a:rPr>
                        <a:t> órgano rector ejerciendo su </a:t>
                      </a:r>
                      <a:r>
                        <a:rPr lang="es-DO" sz="1400" i="0" dirty="0">
                          <a:latin typeface="Helvetica" panose="020B0604020202020204" pitchFamily="34" charset="0"/>
                          <a:cs typeface="Helvetica" panose="020B0604020202020204" pitchFamily="34" charset="0"/>
                        </a:rPr>
                        <a:t>responsabilidad de emitir las normas que la Ley pone a su cargo con una alta eficiencia, capacidad técnica y oportunidad,  y que,</a:t>
                      </a:r>
                      <a:r>
                        <a:rPr lang="es-DO" sz="1400" i="0" baseline="0" dirty="0">
                          <a:latin typeface="Helvetica" panose="020B0604020202020204" pitchFamily="34" charset="0"/>
                          <a:cs typeface="Helvetica" panose="020B0604020202020204" pitchFamily="34" charset="0"/>
                        </a:rPr>
                        <a:t> </a:t>
                      </a:r>
                      <a:r>
                        <a:rPr lang="es-DO" sz="1400" i="0" dirty="0">
                          <a:latin typeface="Helvetica" panose="020B0604020202020204" pitchFamily="34" charset="0"/>
                          <a:cs typeface="Helvetica" panose="020B0604020202020204" pitchFamily="34" charset="0"/>
                        </a:rPr>
                        <a:t>además, diseña, registra, evalúa y monitorea las políticas públicas, asegurando</a:t>
                      </a:r>
                      <a:r>
                        <a:rPr lang="es-DO" sz="1400" i="0" baseline="0" dirty="0">
                          <a:latin typeface="Helvetica" panose="020B0604020202020204" pitchFamily="34" charset="0"/>
                          <a:cs typeface="Helvetica" panose="020B0604020202020204" pitchFamily="34" charset="0"/>
                        </a:rPr>
                        <a:t> que la normatividad eléctrica</a:t>
                      </a:r>
                      <a:r>
                        <a:rPr lang="es-DO" sz="1400" i="0" dirty="0">
                          <a:latin typeface="Helvetica" panose="020B0604020202020204" pitchFamily="34" charset="0"/>
                          <a:cs typeface="Helvetica" panose="020B0604020202020204" pitchFamily="34" charset="0"/>
                        </a:rPr>
                        <a:t> esté de conformidad con los principios y fundamentos de las leyes dominicanas.</a:t>
                      </a:r>
                    </a:p>
                    <a:p>
                      <a:pPr marL="0" indent="0" algn="just">
                        <a:buClr>
                          <a:srgbClr val="FF0000"/>
                        </a:buClr>
                        <a:buFont typeface="Wingdings" panose="05000000000000000000" pitchFamily="2" charset="2"/>
                        <a:buNone/>
                      </a:pPr>
                      <a:r>
                        <a:rPr lang="es-DO" sz="1400" i="0" dirty="0">
                          <a:latin typeface="Helvetica" panose="020B0604020202020204" pitchFamily="34" charset="0"/>
                          <a:cs typeface="Helvetica" panose="020B0604020202020204" pitchFamily="34" charset="0"/>
                        </a:rPr>
                        <a:t> </a:t>
                      </a:r>
                    </a:p>
                    <a:p>
                      <a:pPr marL="285750" marR="0" lvl="0" indent="-28575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q"/>
                        <a:tabLst/>
                        <a:defRPr/>
                      </a:pPr>
                      <a:r>
                        <a:rPr kumimoji="0" lang="es-DO"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Reorganizadas las empresas estatales de electricidad, renovadas sus estructuras de administración e implantados sistemas de gestión de clase mundial en ellas, observando los mismos criterios que rigen en las empresas privadas, siempre en un marco de respeto a los principios de la Administración Pública dominicana. </a:t>
                      </a:r>
                    </a:p>
                    <a:p>
                      <a:pPr marL="0" marR="0" lvl="0" indent="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None/>
                        <a:tabLst/>
                        <a:defRPr/>
                      </a:pPr>
                      <a:endParaRPr kumimoji="0" lang="es-DO" sz="125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indent="0" algn="just">
                        <a:buClr>
                          <a:srgbClr val="FF0000"/>
                        </a:buClr>
                        <a:buFont typeface="Wingdings" panose="05000000000000000000" pitchFamily="2" charset="2"/>
                        <a:buNone/>
                      </a:pPr>
                      <a:endParaRPr lang="es-DO" sz="1250" i="0" dirty="0">
                        <a:latin typeface="Helvetica" panose="020B0604020202020204" pitchFamily="34" charset="0"/>
                        <a:cs typeface="Helvetica" panose="020B0604020202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66292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4055" y="400277"/>
            <a:ext cx="11002617" cy="461665"/>
          </a:xfrm>
          <a:prstGeom prst="rect">
            <a:avLst/>
          </a:prstGeom>
          <a:noFill/>
        </p:spPr>
        <p:txBody>
          <a:bodyPr wrap="square" rtlCol="0">
            <a:spAutoFit/>
          </a:bodyPr>
          <a:lstStyle/>
          <a:p>
            <a:r>
              <a:rPr lang="es-DO" sz="2400" b="1" dirty="0">
                <a:solidFill>
                  <a:srgbClr val="FFFF00"/>
                </a:solidFill>
                <a:latin typeface="Helvetica" panose="020B0604020202020204" pitchFamily="34" charset="0"/>
                <a:cs typeface="Helvetica" panose="020B0604020202020204" pitchFamily="34" charset="0"/>
              </a:rPr>
              <a:t>III. Acciones, Impactos y/o Resultados de la Reforma Institucional</a:t>
            </a:r>
          </a:p>
        </p:txBody>
      </p:sp>
      <p:graphicFrame>
        <p:nvGraphicFramePr>
          <p:cNvPr id="2" name="Tabla 1"/>
          <p:cNvGraphicFramePr>
            <a:graphicFrameLocks noGrp="1"/>
          </p:cNvGraphicFramePr>
          <p:nvPr>
            <p:extLst>
              <p:ext uri="{D42A27DB-BD31-4B8C-83A1-F6EECF244321}">
                <p14:modId xmlns:p14="http://schemas.microsoft.com/office/powerpoint/2010/main" val="3736828383"/>
              </p:ext>
            </p:extLst>
          </p:nvPr>
        </p:nvGraphicFramePr>
        <p:xfrm>
          <a:off x="124055" y="1022996"/>
          <a:ext cx="11830877" cy="5736791"/>
        </p:xfrm>
        <a:graphic>
          <a:graphicData uri="http://schemas.openxmlformats.org/drawingml/2006/table">
            <a:tbl>
              <a:tblPr firstRow="1" bandRow="1">
                <a:tableStyleId>{5C22544A-7EE6-4342-B048-85BDC9FD1C3A}</a:tableStyleId>
              </a:tblPr>
              <a:tblGrid>
                <a:gridCol w="2602212">
                  <a:extLst>
                    <a:ext uri="{9D8B030D-6E8A-4147-A177-3AD203B41FA5}">
                      <a16:colId xmlns:a16="http://schemas.microsoft.com/office/drawing/2014/main" val="20000"/>
                    </a:ext>
                  </a:extLst>
                </a:gridCol>
                <a:gridCol w="9228665">
                  <a:extLst>
                    <a:ext uri="{9D8B030D-6E8A-4147-A177-3AD203B41FA5}">
                      <a16:colId xmlns:a16="http://schemas.microsoft.com/office/drawing/2014/main" val="20001"/>
                    </a:ext>
                  </a:extLst>
                </a:gridCol>
              </a:tblGrid>
              <a:tr h="204574">
                <a:tc>
                  <a:txBody>
                    <a:bodyPr/>
                    <a:lstStyle/>
                    <a:p>
                      <a:pPr algn="ctr"/>
                      <a:r>
                        <a:rPr lang="es-ES_tradnl" sz="1500" dirty="0">
                          <a:latin typeface="Helvetica" panose="020B0604020202020204" pitchFamily="34" charset="0"/>
                          <a:cs typeface="Helvetica" panose="020B0604020202020204" pitchFamily="34" charset="0"/>
                        </a:rPr>
                        <a:t>Acciones</a:t>
                      </a: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dirty="0">
                          <a:latin typeface="Helvetica" panose="020B0604020202020204" pitchFamily="34" charset="0"/>
                          <a:cs typeface="Helvetica" panose="020B0604020202020204" pitchFamily="34" charset="0"/>
                        </a:rPr>
                        <a:t>Impactos/Resultados</a:t>
                      </a:r>
                    </a:p>
                  </a:txBody>
                  <a:tcPr>
                    <a:solidFill>
                      <a:srgbClr val="002060"/>
                    </a:solidFill>
                  </a:tcPr>
                </a:tc>
                <a:extLst>
                  <a:ext uri="{0D108BD9-81ED-4DB2-BD59-A6C34878D82A}">
                    <a16:rowId xmlns:a16="http://schemas.microsoft.com/office/drawing/2014/main" val="10000"/>
                  </a:ext>
                </a:extLst>
              </a:tr>
              <a:tr h="2505911">
                <a:tc>
                  <a:txBody>
                    <a:bodyPr/>
                    <a:lstStyle/>
                    <a:p>
                      <a:endParaRPr lang="es-ES_tradnl" sz="1400" b="1" i="1" dirty="0">
                        <a:solidFill>
                          <a:srgbClr val="0070C0"/>
                        </a:solidFill>
                        <a:latin typeface="Helvetica" panose="020B0604020202020204" pitchFamily="34" charset="0"/>
                        <a:cs typeface="Helvetica" panose="020B0604020202020204" pitchFamily="34" charset="0"/>
                      </a:endParaRPr>
                    </a:p>
                    <a:p>
                      <a:endParaRPr lang="es-ES_tradnl" sz="1400" b="1" i="1" dirty="0">
                        <a:solidFill>
                          <a:srgbClr val="0070C0"/>
                        </a:solidFill>
                        <a:latin typeface="Helvetica" panose="020B0604020202020204" pitchFamily="34" charset="0"/>
                        <a:cs typeface="Helvetica" panose="020B0604020202020204" pitchFamily="34" charset="0"/>
                      </a:endParaRPr>
                    </a:p>
                    <a:p>
                      <a:r>
                        <a:rPr lang="es-ES_tradnl" sz="1400" b="1" i="1" dirty="0">
                          <a:solidFill>
                            <a:srgbClr val="0070C0"/>
                          </a:solidFill>
                          <a:latin typeface="Helvetica" panose="020B0604020202020204" pitchFamily="34" charset="0"/>
                          <a:cs typeface="Helvetica" panose="020B0604020202020204" pitchFamily="34" charset="0"/>
                        </a:rPr>
                        <a:t>3.2 Reordenar las Empresas</a:t>
                      </a:r>
                      <a:r>
                        <a:rPr lang="es-ES_tradnl" sz="1400" b="1" i="1" baseline="0" dirty="0">
                          <a:solidFill>
                            <a:srgbClr val="0070C0"/>
                          </a:solidFill>
                          <a:latin typeface="Helvetica" panose="020B0604020202020204" pitchFamily="34" charset="0"/>
                          <a:cs typeface="Helvetica" panose="020B0604020202020204" pitchFamily="34" charset="0"/>
                        </a:rPr>
                        <a:t> Eléctricas Estatales para garantizar una elevada contribución del Estado al desarrollo de la industria eléctrica nacional y al bienestar y calidad de vida de los dominicanos.</a:t>
                      </a:r>
                      <a:endParaRPr lang="es-ES_tradnl" sz="1400" b="1" dirty="0">
                        <a:solidFill>
                          <a:srgbClr val="0070C0"/>
                        </a:solidFill>
                        <a:latin typeface="Helvetica" panose="020B0604020202020204" pitchFamily="34" charset="0"/>
                        <a:cs typeface="Helvetica" panose="020B0604020202020204" pitchFamily="34" charset="0"/>
                      </a:endParaRPr>
                    </a:p>
                  </a:txBody>
                  <a:tcPr>
                    <a:solidFill>
                      <a:schemeClr val="accent6">
                        <a:lumMod val="20000"/>
                        <a:lumOff val="80000"/>
                      </a:schemeClr>
                    </a:solidFill>
                  </a:tcPr>
                </a:tc>
                <a:tc>
                  <a:txBody>
                    <a:bodyPr/>
                    <a:lstStyle/>
                    <a:p>
                      <a:pPr marL="285750" indent="-285750" algn="just">
                        <a:buClr>
                          <a:srgbClr val="FF0000"/>
                        </a:buClr>
                        <a:buFont typeface="Wingdings" panose="05000000000000000000" pitchFamily="2" charset="2"/>
                        <a:buChar char="q"/>
                      </a:pPr>
                      <a:r>
                        <a:rPr lang="es-DO" sz="1400" i="0" dirty="0">
                          <a:latin typeface="Helvetica" panose="020B0604020202020204" pitchFamily="34" charset="0"/>
                          <a:cs typeface="Helvetica" panose="020B0604020202020204" pitchFamily="34" charset="0"/>
                        </a:rPr>
                        <a:t>Un subsector eléctrico en franco proceso de consolidación y modernización, rentable y confiable, en el que la generación hidroeléctrica, el segmento de transmisión y distribución de electricidad son propiedad del Estado, pudiendo éste participar en la comercialización de energía y en la generación como socio accionario.</a:t>
                      </a:r>
                    </a:p>
                    <a:p>
                      <a:pPr marL="0" indent="0" algn="just">
                        <a:buClr>
                          <a:srgbClr val="FF0000"/>
                        </a:buClr>
                        <a:buFont typeface="Wingdings" panose="05000000000000000000" pitchFamily="2" charset="2"/>
                        <a:buNone/>
                      </a:pPr>
                      <a:endParaRPr lang="es-DO" sz="140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i="0" dirty="0">
                          <a:latin typeface="Helvetica" panose="020B0604020202020204" pitchFamily="34" charset="0"/>
                          <a:cs typeface="Helvetica" panose="020B0604020202020204" pitchFamily="34" charset="0"/>
                        </a:rPr>
                        <a:t>Asegurado y renovado, como premisa fundamental de la sostenibilidad y viabilidad del nuevo</a:t>
                      </a:r>
                      <a:r>
                        <a:rPr lang="es-DO" sz="1400" i="0" baseline="0" dirty="0">
                          <a:latin typeface="Helvetica" panose="020B0604020202020204" pitchFamily="34" charset="0"/>
                          <a:cs typeface="Helvetica" panose="020B0604020202020204" pitchFamily="34" charset="0"/>
                        </a:rPr>
                        <a:t> subsistema eléctrico</a:t>
                      </a:r>
                      <a:r>
                        <a:rPr lang="es-DO" sz="1400" i="0" dirty="0">
                          <a:latin typeface="Helvetica" panose="020B0604020202020204" pitchFamily="34" charset="0"/>
                          <a:cs typeface="Helvetica" panose="020B0604020202020204" pitchFamily="34" charset="0"/>
                        </a:rPr>
                        <a:t>, un fuerte compromiso político y nacional, así como, un marco jurídico progresivo, a fin de guiar la política del Estado hacia la seguridad, diversificación e independencia energética.</a:t>
                      </a:r>
                    </a:p>
                    <a:p>
                      <a:pPr marL="285750" indent="-285750" algn="just">
                        <a:buClr>
                          <a:srgbClr val="FF0000"/>
                        </a:buClr>
                        <a:buFont typeface="Wingdings" panose="05000000000000000000" pitchFamily="2" charset="2"/>
                        <a:buChar char="q"/>
                      </a:pPr>
                      <a:endParaRPr lang="es-DO" sz="140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i="0" dirty="0">
                          <a:latin typeface="Helvetica" panose="020B0604020202020204" pitchFamily="34" charset="0"/>
                          <a:cs typeface="Helvetica" panose="020B0604020202020204" pitchFamily="34" charset="0"/>
                        </a:rPr>
                        <a:t>Afianzada una sana competencia en todas aquellas actividades donde ello sea factible y vigilar porque ella sea efectiva, impidiendo la competencia desleal y el abuso de posición dominante en el mercado, la discriminación, la violación del principio del trato nacional y el</a:t>
                      </a:r>
                      <a:r>
                        <a:rPr lang="es-DO" sz="1400" i="0" baseline="0" dirty="0">
                          <a:latin typeface="Helvetica" panose="020B0604020202020204" pitchFamily="34" charset="0"/>
                          <a:cs typeface="Helvetica" panose="020B0604020202020204" pitchFamily="34" charset="0"/>
                        </a:rPr>
                        <a:t> marco regulatorio</a:t>
                      </a:r>
                      <a:r>
                        <a:rPr lang="es-DO" sz="1400" i="0" dirty="0">
                          <a:latin typeface="Helvetica" panose="020B0604020202020204" pitchFamily="34" charset="0"/>
                          <a:cs typeface="Helvetica" panose="020B0604020202020204" pitchFamily="34" charset="0"/>
                        </a:rPr>
                        <a:t>.</a:t>
                      </a:r>
                    </a:p>
                  </a:txBody>
                  <a:tcPr>
                    <a:solidFill>
                      <a:schemeClr val="bg1"/>
                    </a:solidFill>
                  </a:tcPr>
                </a:tc>
                <a:extLst>
                  <a:ext uri="{0D108BD9-81ED-4DB2-BD59-A6C34878D82A}">
                    <a16:rowId xmlns:a16="http://schemas.microsoft.com/office/drawing/2014/main" val="10001"/>
                  </a:ext>
                </a:extLst>
              </a:tr>
              <a:tr h="2243667">
                <a:tc>
                  <a:txBody>
                    <a:bodyPr/>
                    <a:lstStyle/>
                    <a:p>
                      <a:r>
                        <a:rPr lang="es-ES_tradnl" sz="1400" b="1" dirty="0">
                          <a:solidFill>
                            <a:srgbClr val="0070C0"/>
                          </a:solidFill>
                          <a:latin typeface="Helvetica" panose="020B0604020202020204" pitchFamily="34" charset="0"/>
                          <a:cs typeface="Helvetica" panose="020B0604020202020204" pitchFamily="34" charset="0"/>
                        </a:rPr>
                        <a:t>3.3  </a:t>
                      </a:r>
                      <a:r>
                        <a:rPr lang="es-ES_tradnl" sz="1400" b="1" i="1" dirty="0">
                          <a:solidFill>
                            <a:srgbClr val="0070C0"/>
                          </a:solidFill>
                          <a:latin typeface="Helvetica" panose="020B0604020202020204" pitchFamily="34" charset="0"/>
                          <a:cs typeface="Helvetica" panose="020B0604020202020204" pitchFamily="34" charset="0"/>
                        </a:rPr>
                        <a:t>R</a:t>
                      </a:r>
                      <a:r>
                        <a:rPr lang="es-DO" sz="1400" b="1" i="1" dirty="0">
                          <a:solidFill>
                            <a:srgbClr val="0070C0"/>
                          </a:solidFill>
                          <a:latin typeface="Helvetica" panose="020B0604020202020204" pitchFamily="34" charset="0"/>
                          <a:cs typeface="Helvetica" panose="020B0604020202020204" pitchFamily="34" charset="0"/>
                        </a:rPr>
                        <a:t>eorganizar al MIC para que se</a:t>
                      </a:r>
                      <a:r>
                        <a:rPr lang="es-DO" sz="1400" b="1" i="1" baseline="0" dirty="0">
                          <a:solidFill>
                            <a:srgbClr val="0070C0"/>
                          </a:solidFill>
                          <a:latin typeface="Helvetica" panose="020B0604020202020204" pitchFamily="34" charset="0"/>
                          <a:cs typeface="Helvetica" panose="020B0604020202020204" pitchFamily="34" charset="0"/>
                        </a:rPr>
                        <a:t> convierta en el Ministerio de Industria, Comercio y Mipymes (MICM) de modo que sus ámbitos de competencia sean la </a:t>
                      </a:r>
                      <a:r>
                        <a:rPr lang="es-DO" sz="1400" b="1" i="1" dirty="0">
                          <a:solidFill>
                            <a:srgbClr val="0070C0"/>
                          </a:solidFill>
                          <a:latin typeface="Helvetica" panose="020B0604020202020204" pitchFamily="34" charset="0"/>
                          <a:cs typeface="Helvetica" panose="020B0604020202020204" pitchFamily="34" charset="0"/>
                        </a:rPr>
                        <a:t>industria, las exportaciones, el comercio exterior, las zonas francas, los regímenes especiales, el fomento de las Mipymes y el comercio interno</a:t>
                      </a:r>
                      <a:r>
                        <a:rPr lang="es-DO" sz="1400" b="1" dirty="0">
                          <a:solidFill>
                            <a:srgbClr val="0070C0"/>
                          </a:solidFill>
                          <a:latin typeface="Helvetica" panose="020B0604020202020204" pitchFamily="34" charset="0"/>
                          <a:cs typeface="Helvetica" panose="020B0604020202020204" pitchFamily="34" charset="0"/>
                        </a:rPr>
                        <a:t>.</a:t>
                      </a:r>
                    </a:p>
                    <a:p>
                      <a:r>
                        <a:rPr lang="es-DO" sz="1400" b="1" dirty="0">
                          <a:solidFill>
                            <a:srgbClr val="0070C0"/>
                          </a:solidFill>
                          <a:latin typeface="Helvetica" panose="020B0604020202020204" pitchFamily="34" charset="0"/>
                          <a:cs typeface="Helvetica" panose="020B0604020202020204" pitchFamily="34" charset="0"/>
                        </a:rPr>
                        <a:t> </a:t>
                      </a:r>
                      <a:endParaRPr lang="es-ES_tradnl" sz="1400" b="1" dirty="0">
                        <a:solidFill>
                          <a:srgbClr val="0070C0"/>
                        </a:solidFill>
                        <a:latin typeface="Helvetica" panose="020B0604020202020204" pitchFamily="34" charset="0"/>
                        <a:cs typeface="Helvetica" panose="020B0604020202020204" pitchFamily="34" charset="0"/>
                      </a:endParaRPr>
                    </a:p>
                  </a:txBody>
                  <a:tcPr>
                    <a:solidFill>
                      <a:schemeClr val="accent6">
                        <a:lumMod val="20000"/>
                        <a:lumOff val="80000"/>
                      </a:schemeClr>
                    </a:solidFill>
                  </a:tcPr>
                </a:tc>
                <a:tc>
                  <a:txBody>
                    <a:bodyPr/>
                    <a:lstStyle/>
                    <a:p>
                      <a:pPr marL="285750" indent="-285750" algn="just">
                        <a:buClr>
                          <a:srgbClr val="FF0000"/>
                        </a:buClr>
                        <a:buFont typeface="Wingdings" panose="05000000000000000000" pitchFamily="2" charset="2"/>
                        <a:buChar char="q"/>
                      </a:pPr>
                      <a:r>
                        <a:rPr lang="es-DO" sz="1400" i="0" dirty="0">
                          <a:latin typeface="Helvetica" panose="020B0604020202020204" pitchFamily="34" charset="0"/>
                          <a:cs typeface="Helvetica" panose="020B0604020202020204" pitchFamily="34" charset="0"/>
                        </a:rPr>
                        <a:t>Establecido y fortalecido</a:t>
                      </a:r>
                      <a:r>
                        <a:rPr lang="es-DO" sz="1400" i="0" baseline="0" dirty="0">
                          <a:latin typeface="Helvetica" panose="020B0604020202020204" pitchFamily="34" charset="0"/>
                          <a:cs typeface="Helvetica" panose="020B0604020202020204" pitchFamily="34" charset="0"/>
                        </a:rPr>
                        <a:t> el nuevo perfil institucional del MIC como MICM </a:t>
                      </a:r>
                      <a:r>
                        <a:rPr lang="es-DO" sz="1400" i="0" dirty="0">
                          <a:latin typeface="Helvetica" panose="020B0604020202020204" pitchFamily="34" charset="0"/>
                          <a:cs typeface="Helvetica" panose="020B0604020202020204" pitchFamily="34" charset="0"/>
                        </a:rPr>
                        <a:t>encargado de la formulación, adopción, seguimiento, evaluación y control de las políticas, estrategias, planes generales, programas, proyectos y servicios en materia de industria, exportaciones, comercio exterior, zonas francas y regímenes especiales, fomento a la micro, pequeña y mediana empresa (Mipymes), y comercio interno.</a:t>
                      </a:r>
                    </a:p>
                    <a:p>
                      <a:pPr marL="285750" indent="-285750" algn="just">
                        <a:buClr>
                          <a:srgbClr val="FF0000"/>
                        </a:buClr>
                        <a:buFont typeface="Wingdings" panose="05000000000000000000" pitchFamily="2" charset="2"/>
                        <a:buChar char="q"/>
                      </a:pPr>
                      <a:endParaRPr lang="es-DO" sz="140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i="0" dirty="0">
                          <a:latin typeface="Helvetica" panose="020B0604020202020204" pitchFamily="34" charset="0"/>
                          <a:cs typeface="Helvetica" panose="020B0604020202020204" pitchFamily="34" charset="0"/>
                        </a:rPr>
                        <a:t>Formulada</a:t>
                      </a:r>
                      <a:r>
                        <a:rPr lang="es-DO" sz="1400" i="0" baseline="0" dirty="0">
                          <a:latin typeface="Helvetica" panose="020B0604020202020204" pitchFamily="34" charset="0"/>
                          <a:cs typeface="Helvetica" panose="020B0604020202020204" pitchFamily="34" charset="0"/>
                        </a:rPr>
                        <a:t> y en ejecución </a:t>
                      </a:r>
                      <a:r>
                        <a:rPr lang="es-DO" sz="1400" i="0" dirty="0">
                          <a:latin typeface="Helvetica" panose="020B0604020202020204" pitchFamily="34" charset="0"/>
                          <a:cs typeface="Helvetica" panose="020B0604020202020204" pitchFamily="34" charset="0"/>
                        </a:rPr>
                        <a:t> la política nacional y las estrategias para el desarrollo, fomento y competitividad de la industria</a:t>
                      </a:r>
                      <a:r>
                        <a:rPr lang="es-DO" sz="1400" i="0" baseline="0" dirty="0">
                          <a:latin typeface="Helvetica" panose="020B0604020202020204" pitchFamily="34" charset="0"/>
                          <a:cs typeface="Helvetica" panose="020B0604020202020204" pitchFamily="34" charset="0"/>
                        </a:rPr>
                        <a:t> y</a:t>
                      </a:r>
                      <a:r>
                        <a:rPr lang="es-DO" sz="1400" i="0" dirty="0">
                          <a:latin typeface="Helvetica" panose="020B0604020202020204" pitchFamily="34" charset="0"/>
                          <a:cs typeface="Helvetica" panose="020B0604020202020204" pitchFamily="34" charset="0"/>
                        </a:rPr>
                        <a:t> el comercio interno y el comercio exterior, conjuntamente con las instituciones competentes, para facilitar el acceso e incremento sostenido de los productos y servicios nacionales en los mercados externos a través del fortalecimiento de la</a:t>
                      </a:r>
                      <a:r>
                        <a:rPr lang="es-DO" sz="1400" i="0" baseline="0" dirty="0">
                          <a:latin typeface="Helvetica" panose="020B0604020202020204" pitchFamily="34" charset="0"/>
                          <a:cs typeface="Helvetica" panose="020B0604020202020204" pitchFamily="34" charset="0"/>
                        </a:rPr>
                        <a:t> industria nacional, </a:t>
                      </a:r>
                      <a:r>
                        <a:rPr lang="es-DO" sz="1400" i="0" dirty="0">
                          <a:latin typeface="Helvetica" panose="020B0604020202020204" pitchFamily="34" charset="0"/>
                          <a:cs typeface="Helvetica" panose="020B0604020202020204" pitchFamily="34" charset="0"/>
                        </a:rPr>
                        <a:t>las zonas francas y regímenes especiales, y las Mipymes.</a:t>
                      </a:r>
                    </a:p>
                  </a:txBody>
                  <a:tcPr>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35245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4055" y="400277"/>
            <a:ext cx="11002617" cy="523220"/>
          </a:xfrm>
          <a:prstGeom prst="rect">
            <a:avLst/>
          </a:prstGeom>
          <a:noFill/>
        </p:spPr>
        <p:txBody>
          <a:bodyPr wrap="square" rtlCol="0">
            <a:spAutoFit/>
          </a:bodyPr>
          <a:lstStyle/>
          <a:p>
            <a:r>
              <a:rPr lang="es-DO" sz="2800" b="1" dirty="0">
                <a:solidFill>
                  <a:srgbClr val="FFFF00"/>
                </a:solidFill>
              </a:rPr>
              <a:t>III. </a:t>
            </a:r>
            <a:r>
              <a:rPr lang="es-DO" sz="2400" b="1" dirty="0">
                <a:solidFill>
                  <a:srgbClr val="FFFF00"/>
                </a:solidFill>
                <a:latin typeface="Helvetica" panose="020B0604020202020204" pitchFamily="34" charset="0"/>
                <a:cs typeface="Helvetica" panose="020B0604020202020204" pitchFamily="34" charset="0"/>
              </a:rPr>
              <a:t>Acciones, Impactos y/o Resultados de la Reforma Institucional</a:t>
            </a:r>
          </a:p>
        </p:txBody>
      </p:sp>
      <p:graphicFrame>
        <p:nvGraphicFramePr>
          <p:cNvPr id="2" name="Tabla 1"/>
          <p:cNvGraphicFramePr>
            <a:graphicFrameLocks noGrp="1"/>
          </p:cNvGraphicFramePr>
          <p:nvPr>
            <p:extLst>
              <p:ext uri="{D42A27DB-BD31-4B8C-83A1-F6EECF244321}">
                <p14:modId xmlns:p14="http://schemas.microsoft.com/office/powerpoint/2010/main" val="1867894465"/>
              </p:ext>
            </p:extLst>
          </p:nvPr>
        </p:nvGraphicFramePr>
        <p:xfrm>
          <a:off x="124055" y="923497"/>
          <a:ext cx="11830877" cy="5976915"/>
        </p:xfrm>
        <a:graphic>
          <a:graphicData uri="http://schemas.openxmlformats.org/drawingml/2006/table">
            <a:tbl>
              <a:tblPr firstRow="1" bandRow="1">
                <a:tableStyleId>{5C22544A-7EE6-4342-B048-85BDC9FD1C3A}</a:tableStyleId>
              </a:tblPr>
              <a:tblGrid>
                <a:gridCol w="2602212">
                  <a:extLst>
                    <a:ext uri="{9D8B030D-6E8A-4147-A177-3AD203B41FA5}">
                      <a16:colId xmlns:a16="http://schemas.microsoft.com/office/drawing/2014/main" val="20000"/>
                    </a:ext>
                  </a:extLst>
                </a:gridCol>
                <a:gridCol w="9228665">
                  <a:extLst>
                    <a:ext uri="{9D8B030D-6E8A-4147-A177-3AD203B41FA5}">
                      <a16:colId xmlns:a16="http://schemas.microsoft.com/office/drawing/2014/main" val="20001"/>
                    </a:ext>
                  </a:extLst>
                </a:gridCol>
              </a:tblGrid>
              <a:tr h="352598">
                <a:tc>
                  <a:txBody>
                    <a:bodyPr/>
                    <a:lstStyle/>
                    <a:p>
                      <a:pPr algn="ctr"/>
                      <a:r>
                        <a:rPr lang="es-ES_tradnl" sz="1500" dirty="0">
                          <a:latin typeface="Helvetica" panose="020B0604020202020204" pitchFamily="34" charset="0"/>
                          <a:cs typeface="Helvetica" panose="020B0604020202020204" pitchFamily="34" charset="0"/>
                        </a:rPr>
                        <a:t>Acciones</a:t>
                      </a: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dirty="0">
                          <a:latin typeface="Helvetica" panose="020B0604020202020204" pitchFamily="34" charset="0"/>
                          <a:cs typeface="Helvetica" panose="020B0604020202020204" pitchFamily="34" charset="0"/>
                        </a:rPr>
                        <a:t>Impactos/Resultados</a:t>
                      </a:r>
                    </a:p>
                  </a:txBody>
                  <a:tcPr>
                    <a:solidFill>
                      <a:srgbClr val="002060"/>
                    </a:solidFill>
                  </a:tcPr>
                </a:tc>
                <a:extLst>
                  <a:ext uri="{0D108BD9-81ED-4DB2-BD59-A6C34878D82A}">
                    <a16:rowId xmlns:a16="http://schemas.microsoft.com/office/drawing/2014/main" val="10000"/>
                  </a:ext>
                </a:extLst>
              </a:tr>
              <a:tr h="2647910">
                <a:tc>
                  <a:txBody>
                    <a:bodyPr/>
                    <a:lstStyle/>
                    <a:p>
                      <a:r>
                        <a:rPr lang="es-ES_tradnl" sz="1350" b="1" dirty="0">
                          <a:solidFill>
                            <a:srgbClr val="0070C0"/>
                          </a:solidFill>
                          <a:latin typeface="Helvetica" panose="020B0604020202020204" pitchFamily="34" charset="0"/>
                          <a:cs typeface="Helvetica" panose="020B0604020202020204" pitchFamily="34" charset="0"/>
                        </a:rPr>
                        <a:t>3.3  </a:t>
                      </a:r>
                      <a:r>
                        <a:rPr lang="es-ES_tradnl" sz="1350" b="1" i="1" dirty="0">
                          <a:solidFill>
                            <a:srgbClr val="0070C0"/>
                          </a:solidFill>
                          <a:latin typeface="Helvetica" panose="020B0604020202020204" pitchFamily="34" charset="0"/>
                          <a:cs typeface="Helvetica" panose="020B0604020202020204" pitchFamily="34" charset="0"/>
                        </a:rPr>
                        <a:t>R</a:t>
                      </a:r>
                      <a:r>
                        <a:rPr lang="es-DO" sz="1350" b="1" i="1" dirty="0">
                          <a:solidFill>
                            <a:srgbClr val="0070C0"/>
                          </a:solidFill>
                          <a:latin typeface="Helvetica" panose="020B0604020202020204" pitchFamily="34" charset="0"/>
                          <a:cs typeface="Helvetica" panose="020B0604020202020204" pitchFamily="34" charset="0"/>
                        </a:rPr>
                        <a:t>eorganizar al MIC para que se</a:t>
                      </a:r>
                      <a:r>
                        <a:rPr lang="es-DO" sz="1350" b="1" i="1" baseline="0" dirty="0">
                          <a:solidFill>
                            <a:srgbClr val="0070C0"/>
                          </a:solidFill>
                          <a:latin typeface="Helvetica" panose="020B0604020202020204" pitchFamily="34" charset="0"/>
                          <a:cs typeface="Helvetica" panose="020B0604020202020204" pitchFamily="34" charset="0"/>
                        </a:rPr>
                        <a:t> convierta en el Ministerio de Industria, Comercio y Mipymes (MICM) </a:t>
                      </a:r>
                      <a:r>
                        <a:rPr lang="es-DO" sz="1350" b="1" i="1" dirty="0">
                          <a:solidFill>
                            <a:srgbClr val="0070C0"/>
                          </a:solidFill>
                          <a:latin typeface="Helvetica" panose="020B0604020202020204" pitchFamily="34" charset="0"/>
                          <a:cs typeface="Helvetica" panose="020B0604020202020204" pitchFamily="34" charset="0"/>
                        </a:rPr>
                        <a:t>cuyos</a:t>
                      </a:r>
                      <a:r>
                        <a:rPr lang="es-DO" sz="1350" b="1" i="1" baseline="0" dirty="0">
                          <a:solidFill>
                            <a:srgbClr val="0070C0"/>
                          </a:solidFill>
                          <a:latin typeface="Helvetica" panose="020B0604020202020204" pitchFamily="34" charset="0"/>
                          <a:cs typeface="Helvetica" panose="020B0604020202020204" pitchFamily="34" charset="0"/>
                        </a:rPr>
                        <a:t> ámbitos de competencia sean la </a:t>
                      </a:r>
                      <a:r>
                        <a:rPr lang="es-DO" sz="1350" b="1" i="1" dirty="0">
                          <a:solidFill>
                            <a:srgbClr val="0070C0"/>
                          </a:solidFill>
                          <a:latin typeface="Helvetica" panose="020B0604020202020204" pitchFamily="34" charset="0"/>
                          <a:cs typeface="Helvetica" panose="020B0604020202020204" pitchFamily="34" charset="0"/>
                        </a:rPr>
                        <a:t>industria, las exportaciones, el comercio exterior, las zonas francas, los regímenes especiales, el fomento de las Mipymes y el comercio interno</a:t>
                      </a:r>
                      <a:r>
                        <a:rPr lang="es-DO" sz="1350" b="1" dirty="0">
                          <a:solidFill>
                            <a:srgbClr val="0070C0"/>
                          </a:solidFill>
                          <a:latin typeface="Helvetica" panose="020B0604020202020204" pitchFamily="34" charset="0"/>
                          <a:cs typeface="Helvetica" panose="020B0604020202020204" pitchFamily="34" charset="0"/>
                        </a:rPr>
                        <a:t>.</a:t>
                      </a:r>
                    </a:p>
                    <a:p>
                      <a:r>
                        <a:rPr lang="es-DO" sz="1350" b="1" dirty="0">
                          <a:solidFill>
                            <a:srgbClr val="0070C0"/>
                          </a:solidFill>
                          <a:latin typeface="Helvetica" panose="020B0604020202020204" pitchFamily="34" charset="0"/>
                          <a:cs typeface="Helvetica" panose="020B0604020202020204" pitchFamily="34" charset="0"/>
                        </a:rPr>
                        <a:t> </a:t>
                      </a:r>
                      <a:endParaRPr lang="es-ES_tradnl" sz="1350" b="1" dirty="0">
                        <a:solidFill>
                          <a:srgbClr val="0070C0"/>
                        </a:solidFill>
                        <a:latin typeface="Helvetica" panose="020B0604020202020204" pitchFamily="34" charset="0"/>
                        <a:cs typeface="Helvetica" panose="020B0604020202020204" pitchFamily="34" charset="0"/>
                      </a:endParaRPr>
                    </a:p>
                  </a:txBody>
                  <a:tcPr>
                    <a:solidFill>
                      <a:schemeClr val="accent6">
                        <a:lumMod val="20000"/>
                        <a:lumOff val="80000"/>
                      </a:schemeClr>
                    </a:solidFill>
                  </a:tcPr>
                </a:tc>
                <a:tc>
                  <a:txBody>
                    <a:bodyPr/>
                    <a:lstStyle/>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Diseñados, financiados e implementados los instrumentos necesarios para promover el desarrollo y crecimiento de los referidos sectores, en consonancia con las prioridades, políticas y planes estatales y la Estrategia Nacional de Desarrollo.</a:t>
                      </a:r>
                    </a:p>
                    <a:p>
                      <a:pPr marL="285750" indent="-285750" algn="just">
                        <a:buClr>
                          <a:srgbClr val="FF0000"/>
                        </a:buClr>
                        <a:buFont typeface="Wingdings" panose="05000000000000000000" pitchFamily="2" charset="2"/>
                        <a:buChar char="q"/>
                      </a:pPr>
                      <a:endParaRPr lang="es-DO" sz="135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Racionalizada de acuerdo con sus nuevas funciones y objetivos la estructura organizativa</a:t>
                      </a:r>
                      <a:r>
                        <a:rPr lang="es-DO" sz="1350" i="0" baseline="0" dirty="0">
                          <a:latin typeface="Helvetica" panose="020B0604020202020204" pitchFamily="34" charset="0"/>
                          <a:cs typeface="Helvetica" panose="020B0604020202020204" pitchFamily="34" charset="0"/>
                        </a:rPr>
                        <a:t> sustantiva del MICM, de modo que ahora esté integrada por</a:t>
                      </a:r>
                      <a:r>
                        <a:rPr lang="es-DO" sz="1350" i="0" dirty="0">
                          <a:latin typeface="Helvetica" panose="020B0604020202020204" pitchFamily="34" charset="0"/>
                          <a:cs typeface="Helvetica" panose="020B0604020202020204" pitchFamily="34" charset="0"/>
                        </a:rPr>
                        <a:t> el Viceministerio de Desarrollo Industrial, el Viceministerio de Zonas Francas y Regímenes Especiales, el Viceministerio de Comercio Interno, el Viceministerio de Comercio Exterior, y el Viceministerio de Fomento a la Micro, Pequeña y Mediana Empresa (Mipymes).</a:t>
                      </a:r>
                    </a:p>
                    <a:p>
                      <a:pPr marL="0" indent="0" algn="just">
                        <a:buClr>
                          <a:srgbClr val="FF0000"/>
                        </a:buClr>
                        <a:buFont typeface="Wingdings" panose="05000000000000000000" pitchFamily="2" charset="2"/>
                        <a:buNone/>
                      </a:pPr>
                      <a:endParaRPr lang="es-DO" sz="135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Delimitado</a:t>
                      </a:r>
                      <a:r>
                        <a:rPr lang="es-DO" sz="1350" i="0" baseline="0" dirty="0">
                          <a:latin typeface="Helvetica" panose="020B0604020202020204" pitchFamily="34" charset="0"/>
                          <a:cs typeface="Helvetica" panose="020B0604020202020204" pitchFamily="34" charset="0"/>
                        </a:rPr>
                        <a:t> claramente el universo de organismos autónomos y descentralizados adscritos al MICM, así como todos los organismos vinculados (en los que el ministro participa como miembro de su gobierno) de importancia para la consecución de su misión y visión institucionales. </a:t>
                      </a:r>
                      <a:endParaRPr lang="es-DO" sz="1350" i="0" dirty="0">
                        <a:latin typeface="Helvetica" panose="020B0604020202020204" pitchFamily="34" charset="0"/>
                        <a:cs typeface="Helvetica"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0001"/>
                  </a:ext>
                </a:extLst>
              </a:tr>
              <a:tr h="2845095">
                <a:tc>
                  <a:txBody>
                    <a:bodyPr/>
                    <a:lstStyle/>
                    <a:p>
                      <a:r>
                        <a:rPr lang="es-ES_tradnl" sz="1350" b="1" dirty="0">
                          <a:solidFill>
                            <a:srgbClr val="0070C0"/>
                          </a:solidFill>
                          <a:latin typeface="Helvetica" panose="020B0604020202020204" pitchFamily="34" charset="0"/>
                          <a:cs typeface="Helvetica" panose="020B0604020202020204" pitchFamily="34" charset="0"/>
                        </a:rPr>
                        <a:t>3.4</a:t>
                      </a:r>
                      <a:r>
                        <a:rPr lang="es-ES_tradnl" sz="1350" b="1" i="1" baseline="0" dirty="0">
                          <a:solidFill>
                            <a:srgbClr val="0070C0"/>
                          </a:solidFill>
                          <a:latin typeface="Helvetica" panose="020B0604020202020204" pitchFamily="34" charset="0"/>
                          <a:cs typeface="Helvetica" panose="020B0604020202020204" pitchFamily="34" charset="0"/>
                        </a:rPr>
                        <a:t> Consolidar el rol rector, regulador y fiscalizador del MEM en el ámbito de los hidrocarburos y sus derivados,</a:t>
                      </a:r>
                      <a:r>
                        <a:rPr lang="es-DO" sz="1350" b="1" i="1" baseline="0" dirty="0">
                          <a:solidFill>
                            <a:srgbClr val="0070C0"/>
                          </a:solidFill>
                          <a:latin typeface="Helvetica" panose="020B0604020202020204" pitchFamily="34" charset="0"/>
                          <a:cs typeface="Helvetica" panose="020B0604020202020204" pitchFamily="34" charset="0"/>
                        </a:rPr>
                        <a:t>   incluida la comercialización, la regulación del mercado de los combustibles y el cálculo y determinación de los precios de los derivados del petróleo.</a:t>
                      </a:r>
                      <a:endParaRPr lang="es-ES_tradnl" sz="1350" b="1" i="1" dirty="0">
                        <a:solidFill>
                          <a:srgbClr val="0070C0"/>
                        </a:solidFill>
                        <a:latin typeface="Helvetica" panose="020B0604020202020204" pitchFamily="34" charset="0"/>
                        <a:cs typeface="Helvetica" panose="020B0604020202020204" pitchFamily="34" charset="0"/>
                      </a:endParaRPr>
                    </a:p>
                  </a:txBody>
                  <a:tcPr>
                    <a:solidFill>
                      <a:schemeClr val="accent6">
                        <a:lumMod val="20000"/>
                        <a:lumOff val="80000"/>
                      </a:schemeClr>
                    </a:solidFill>
                  </a:tcPr>
                </a:tc>
                <a:tc>
                  <a:txBody>
                    <a:bodyPr/>
                    <a:lstStyle/>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Concluido el proceso</a:t>
                      </a:r>
                      <a:r>
                        <a:rPr lang="es-DO" sz="1350" i="0" baseline="0" dirty="0">
                          <a:latin typeface="Helvetica" panose="020B0604020202020204" pitchFamily="34" charset="0"/>
                          <a:cs typeface="Helvetica" panose="020B0604020202020204" pitchFamily="34" charset="0"/>
                        </a:rPr>
                        <a:t> de transferencia al MEMH del personal calificado, patrimonio, activos y pasivos que en materia de hidrocarburos permanecían en el MICM.</a:t>
                      </a:r>
                      <a:endParaRPr lang="es-DO" sz="135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endParaRPr lang="es-DO" sz="135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Establecido</a:t>
                      </a:r>
                      <a:r>
                        <a:rPr lang="es-DO" sz="1350" i="0" baseline="0" dirty="0">
                          <a:latin typeface="Helvetica" panose="020B0604020202020204" pitchFamily="34" charset="0"/>
                          <a:cs typeface="Helvetica" panose="020B0604020202020204" pitchFamily="34" charset="0"/>
                        </a:rPr>
                        <a:t> un órgano rector en materia de hidrocarburos que norma</a:t>
                      </a:r>
                      <a:r>
                        <a:rPr lang="es-DO" sz="1350" i="0" dirty="0">
                          <a:latin typeface="Helvetica" panose="020B0604020202020204" pitchFamily="34" charset="0"/>
                          <a:cs typeface="Helvetica" panose="020B0604020202020204" pitchFamily="34" charset="0"/>
                        </a:rPr>
                        <a:t>, controla, fiscaliza, supervisa y garantiza   la aplicación de normatividad y otras disposiciones que rigen dicho mercado, asegurando que las transacciones y actividades se ejecuten bajo las normas de transparencia, competitividad,, calidad, abastecimiento y seguridad.</a:t>
                      </a:r>
                    </a:p>
                    <a:p>
                      <a:pPr marL="285750" indent="-285750" algn="just">
                        <a:buClr>
                          <a:srgbClr val="FF0000"/>
                        </a:buClr>
                        <a:buFont typeface="Wingdings" panose="05000000000000000000" pitchFamily="2" charset="2"/>
                        <a:buChar char="q"/>
                      </a:pPr>
                      <a:endParaRPr lang="es-DO" sz="135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Garantizado un abastecimiento de combustibles permanente, seguro y confiable, con eficiencia y calidad, apoyada en eficaces mecanismos de control, alta tecnología y recursos humanos calificados.</a:t>
                      </a:r>
                    </a:p>
                    <a:p>
                      <a:pPr marL="285750" indent="-285750" algn="just">
                        <a:buClr>
                          <a:srgbClr val="FF0000"/>
                        </a:buClr>
                        <a:buFont typeface="Wingdings" panose="05000000000000000000" pitchFamily="2" charset="2"/>
                        <a:buChar char="q"/>
                      </a:pPr>
                      <a:endParaRPr lang="es-DO" sz="135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Formuladas e implementadas las estrategias y políticas para el sector de combustibles (Gas Natural, GLP, Gasolina, Gasoil), sus precios y permisos, así como el cumplimiento de políticas y normas establecidas para la distribución y comercialización de combustibles en el país. </a:t>
                      </a:r>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26935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4055" y="298677"/>
            <a:ext cx="11002617" cy="523220"/>
          </a:xfrm>
          <a:prstGeom prst="rect">
            <a:avLst/>
          </a:prstGeom>
          <a:noFill/>
        </p:spPr>
        <p:txBody>
          <a:bodyPr wrap="square" rtlCol="0">
            <a:spAutoFit/>
          </a:bodyPr>
          <a:lstStyle/>
          <a:p>
            <a:r>
              <a:rPr lang="es-DO" sz="2800" b="1" dirty="0">
                <a:solidFill>
                  <a:srgbClr val="FFFF00"/>
                </a:solidFill>
              </a:rPr>
              <a:t>III. </a:t>
            </a:r>
            <a:r>
              <a:rPr lang="es-DO" sz="2400" b="1" dirty="0">
                <a:solidFill>
                  <a:srgbClr val="FFFF00"/>
                </a:solidFill>
                <a:latin typeface="Helvetica" panose="020B0604020202020204" pitchFamily="34" charset="0"/>
                <a:cs typeface="Helvetica" panose="020B0604020202020204" pitchFamily="34" charset="0"/>
              </a:rPr>
              <a:t>Acciones, Impactos y/o Resultados de la Reforma Institucional</a:t>
            </a:r>
          </a:p>
        </p:txBody>
      </p:sp>
      <p:graphicFrame>
        <p:nvGraphicFramePr>
          <p:cNvPr id="2" name="Tabla 1"/>
          <p:cNvGraphicFramePr>
            <a:graphicFrameLocks noGrp="1"/>
          </p:cNvGraphicFramePr>
          <p:nvPr>
            <p:extLst>
              <p:ext uri="{D42A27DB-BD31-4B8C-83A1-F6EECF244321}">
                <p14:modId xmlns:p14="http://schemas.microsoft.com/office/powerpoint/2010/main" val="2634007268"/>
              </p:ext>
            </p:extLst>
          </p:nvPr>
        </p:nvGraphicFramePr>
        <p:xfrm>
          <a:off x="124055" y="821897"/>
          <a:ext cx="11953645" cy="6484620"/>
        </p:xfrm>
        <a:graphic>
          <a:graphicData uri="http://schemas.openxmlformats.org/drawingml/2006/table">
            <a:tbl>
              <a:tblPr firstRow="1" bandRow="1">
                <a:tableStyleId>{5C22544A-7EE6-4342-B048-85BDC9FD1C3A}</a:tableStyleId>
              </a:tblPr>
              <a:tblGrid>
                <a:gridCol w="2629215">
                  <a:extLst>
                    <a:ext uri="{9D8B030D-6E8A-4147-A177-3AD203B41FA5}">
                      <a16:colId xmlns:a16="http://schemas.microsoft.com/office/drawing/2014/main" val="20000"/>
                    </a:ext>
                  </a:extLst>
                </a:gridCol>
                <a:gridCol w="9324430">
                  <a:extLst>
                    <a:ext uri="{9D8B030D-6E8A-4147-A177-3AD203B41FA5}">
                      <a16:colId xmlns:a16="http://schemas.microsoft.com/office/drawing/2014/main" val="20001"/>
                    </a:ext>
                  </a:extLst>
                </a:gridCol>
              </a:tblGrid>
              <a:tr h="204574">
                <a:tc>
                  <a:txBody>
                    <a:bodyPr/>
                    <a:lstStyle/>
                    <a:p>
                      <a:pPr algn="ctr"/>
                      <a:r>
                        <a:rPr lang="es-ES_tradnl" sz="1400" dirty="0">
                          <a:latin typeface="Helvetica" panose="020B0604020202020204" pitchFamily="34" charset="0"/>
                          <a:cs typeface="Helvetica" panose="020B0604020202020204" pitchFamily="34" charset="0"/>
                        </a:rPr>
                        <a:t>Acciones</a:t>
                      </a: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600" dirty="0">
                          <a:latin typeface="Helvetica" panose="020B0604020202020204" pitchFamily="34" charset="0"/>
                          <a:cs typeface="Helvetica" panose="020B0604020202020204" pitchFamily="34" charset="0"/>
                        </a:rPr>
                        <a:t>Impactos/Resultados</a:t>
                      </a:r>
                    </a:p>
                  </a:txBody>
                  <a:tcPr>
                    <a:solidFill>
                      <a:srgbClr val="002060"/>
                    </a:solidFill>
                  </a:tcPr>
                </a:tc>
                <a:extLst>
                  <a:ext uri="{0D108BD9-81ED-4DB2-BD59-A6C34878D82A}">
                    <a16:rowId xmlns:a16="http://schemas.microsoft.com/office/drawing/2014/main" val="10000"/>
                  </a:ext>
                </a:extLst>
              </a:tr>
              <a:tr h="2243667">
                <a:tc>
                  <a:txBody>
                    <a:bodyPr/>
                    <a:lstStyle/>
                    <a:p>
                      <a:endParaRPr lang="es-DO" sz="1350" b="1" dirty="0">
                        <a:solidFill>
                          <a:srgbClr val="0070C0"/>
                        </a:solidFill>
                        <a:latin typeface="Helvetica" panose="020B0604020202020204" pitchFamily="34" charset="0"/>
                        <a:cs typeface="Helvetica" panose="020B0604020202020204" pitchFamily="34" charset="0"/>
                      </a:endParaRPr>
                    </a:p>
                    <a:p>
                      <a:r>
                        <a:rPr lang="es-DO" sz="1350" b="1" dirty="0">
                          <a:solidFill>
                            <a:srgbClr val="0070C0"/>
                          </a:solidFill>
                          <a:latin typeface="Helvetica" panose="020B0604020202020204" pitchFamily="34" charset="0"/>
                          <a:cs typeface="Helvetica" panose="020B0604020202020204" pitchFamily="34" charset="0"/>
                        </a:rPr>
                        <a:t>3.4 Consolidar el rol rector, regulador y fiscalizador del MEM en el ámbito de los hidrocarburos y sus derivados,   incluida la comercialización, la regulación del mercado de los combustibles y el cálculo y determinación de los precios de los derivados del petróleo.</a:t>
                      </a:r>
                    </a:p>
                    <a:p>
                      <a:endParaRPr lang="es-ES_tradnl" sz="1350" b="1" dirty="0">
                        <a:solidFill>
                          <a:srgbClr val="0070C0"/>
                        </a:solidFill>
                        <a:latin typeface="Helvetica" panose="020B0604020202020204" pitchFamily="34" charset="0"/>
                        <a:cs typeface="Helvetica" panose="020B0604020202020204" pitchFamily="34" charset="0"/>
                      </a:endParaRPr>
                    </a:p>
                  </a:txBody>
                  <a:tcPr>
                    <a:solidFill>
                      <a:schemeClr val="accent6">
                        <a:lumMod val="20000"/>
                        <a:lumOff val="80000"/>
                      </a:schemeClr>
                    </a:solidFill>
                  </a:tcPr>
                </a:tc>
                <a:tc>
                  <a:txBody>
                    <a:bodyPr/>
                    <a:lstStyle/>
                    <a:p>
                      <a:pPr marL="0" indent="0" algn="just">
                        <a:buClr>
                          <a:srgbClr val="FF0000"/>
                        </a:buClr>
                        <a:buFont typeface="Wingdings" panose="05000000000000000000" pitchFamily="2" charset="2"/>
                        <a:buNone/>
                      </a:pPr>
                      <a:endParaRPr lang="es-DO" sz="135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Establecido</a:t>
                      </a:r>
                      <a:r>
                        <a:rPr lang="es-DO" sz="1350" i="0" baseline="0" dirty="0">
                          <a:latin typeface="Helvetica" panose="020B0604020202020204" pitchFamily="34" charset="0"/>
                          <a:cs typeface="Helvetica" panose="020B0604020202020204" pitchFamily="34" charset="0"/>
                        </a:rPr>
                        <a:t> un marco regulatorio moderno en materia de exploración y explotación de hidrocarburos (</a:t>
                      </a:r>
                      <a:r>
                        <a:rPr lang="es-DO" sz="1350" i="0" baseline="0" dirty="0" err="1">
                          <a:latin typeface="Helvetica" panose="020B0604020202020204" pitchFamily="34" charset="0"/>
                          <a:cs typeface="Helvetica" panose="020B0604020202020204" pitchFamily="34" charset="0"/>
                        </a:rPr>
                        <a:t>upstream</a:t>
                      </a:r>
                      <a:r>
                        <a:rPr lang="es-DO" sz="1350" i="0" baseline="0" dirty="0">
                          <a:latin typeface="Helvetica" panose="020B0604020202020204" pitchFamily="34" charset="0"/>
                          <a:cs typeface="Helvetica" panose="020B0604020202020204" pitchFamily="34" charset="0"/>
                        </a:rPr>
                        <a:t>), de modo que se incentive la vinculación y las consecuentes inversiones para el desarrollo de este sector.</a:t>
                      </a:r>
                    </a:p>
                    <a:p>
                      <a:pPr marL="285750" indent="-285750" algn="just">
                        <a:buClr>
                          <a:srgbClr val="FF0000"/>
                        </a:buClr>
                        <a:buFont typeface="Wingdings" panose="05000000000000000000" pitchFamily="2" charset="2"/>
                        <a:buChar char="q"/>
                      </a:pPr>
                      <a:endParaRPr lang="es-DO" sz="135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Implementados</a:t>
                      </a:r>
                      <a:r>
                        <a:rPr lang="es-DO" sz="1350" i="0" baseline="0" dirty="0">
                          <a:latin typeface="Helvetica" panose="020B0604020202020204" pitchFamily="34" charset="0"/>
                          <a:cs typeface="Helvetica" panose="020B0604020202020204" pitchFamily="34" charset="0"/>
                        </a:rPr>
                        <a:t> los programas e iniciativas para seguir diversificando la matriz energética del país con base en el gas natural y combustibles alternativos.</a:t>
                      </a:r>
                    </a:p>
                    <a:p>
                      <a:pPr marL="285750" indent="-285750" algn="just">
                        <a:buClr>
                          <a:srgbClr val="FF0000"/>
                        </a:buClr>
                        <a:buFont typeface="Wingdings" panose="05000000000000000000" pitchFamily="2" charset="2"/>
                        <a:buChar char="q"/>
                      </a:pPr>
                      <a:endParaRPr lang="es-DO" sz="135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Garantizado el suministro de combustibles ante crisis domésticas o generadas en el exterior a través de la elaboración de políticas en las áreas de importación, almacenamiento y refinación de petróleo (Downstream).</a:t>
                      </a:r>
                    </a:p>
                  </a:txBody>
                  <a:tcPr>
                    <a:solidFill>
                      <a:schemeClr val="accent6">
                        <a:lumMod val="20000"/>
                        <a:lumOff val="80000"/>
                      </a:schemeClr>
                    </a:solidFill>
                  </a:tcPr>
                </a:tc>
                <a:extLst>
                  <a:ext uri="{0D108BD9-81ED-4DB2-BD59-A6C34878D82A}">
                    <a16:rowId xmlns:a16="http://schemas.microsoft.com/office/drawing/2014/main" val="10001"/>
                  </a:ext>
                </a:extLst>
              </a:tr>
              <a:tr h="2243667">
                <a:tc>
                  <a:txBody>
                    <a:bodyPr/>
                    <a:lstStyle/>
                    <a:p>
                      <a:endParaRPr lang="es-ES_tradnl" sz="1350" b="1" dirty="0">
                        <a:solidFill>
                          <a:srgbClr val="0070C0"/>
                        </a:solidFill>
                        <a:latin typeface="Helvetica" panose="020B0604020202020204" pitchFamily="34" charset="0"/>
                        <a:cs typeface="Helvetica" panose="020B0604020202020204" pitchFamily="34" charset="0"/>
                      </a:endParaRPr>
                    </a:p>
                    <a:p>
                      <a:endParaRPr lang="es-ES_tradnl" sz="1350" b="1" dirty="0">
                        <a:solidFill>
                          <a:srgbClr val="0070C0"/>
                        </a:solidFill>
                        <a:latin typeface="Helvetica" panose="020B0604020202020204" pitchFamily="34" charset="0"/>
                        <a:cs typeface="Helvetica" panose="020B0604020202020204" pitchFamily="34" charset="0"/>
                      </a:endParaRPr>
                    </a:p>
                    <a:p>
                      <a:endParaRPr lang="es-ES_tradnl" sz="1350" b="1" dirty="0">
                        <a:solidFill>
                          <a:srgbClr val="0070C0"/>
                        </a:solidFill>
                        <a:latin typeface="Helvetica" panose="020B0604020202020204" pitchFamily="34" charset="0"/>
                        <a:cs typeface="Helvetica" panose="020B0604020202020204" pitchFamily="34" charset="0"/>
                      </a:endParaRPr>
                    </a:p>
                    <a:p>
                      <a:endParaRPr lang="es-ES_tradnl" sz="1350" b="1" dirty="0">
                        <a:solidFill>
                          <a:srgbClr val="0070C0"/>
                        </a:solidFill>
                        <a:latin typeface="Helvetica" panose="020B0604020202020204" pitchFamily="34" charset="0"/>
                        <a:cs typeface="Helvetica" panose="020B0604020202020204" pitchFamily="34" charset="0"/>
                      </a:endParaRPr>
                    </a:p>
                    <a:p>
                      <a:r>
                        <a:rPr lang="es-ES_tradnl" sz="1350" b="1" dirty="0">
                          <a:solidFill>
                            <a:srgbClr val="0070C0"/>
                          </a:solidFill>
                          <a:latin typeface="Helvetica" panose="020B0604020202020204" pitchFamily="34" charset="0"/>
                          <a:cs typeface="Helvetica" panose="020B0604020202020204" pitchFamily="34" charset="0"/>
                        </a:rPr>
                        <a:t>3.5</a:t>
                      </a:r>
                      <a:r>
                        <a:rPr lang="es-ES_tradnl" sz="1350" b="1" baseline="0" dirty="0">
                          <a:solidFill>
                            <a:srgbClr val="0070C0"/>
                          </a:solidFill>
                          <a:latin typeface="Helvetica" panose="020B0604020202020204" pitchFamily="34" charset="0"/>
                          <a:cs typeface="Helvetica" panose="020B0604020202020204" pitchFamily="34" charset="0"/>
                        </a:rPr>
                        <a:t> </a:t>
                      </a:r>
                      <a:r>
                        <a:rPr lang="es-DO" sz="1350" b="1" baseline="0" dirty="0">
                          <a:solidFill>
                            <a:srgbClr val="0070C0"/>
                          </a:solidFill>
                          <a:latin typeface="Helvetica" panose="020B0604020202020204" pitchFamily="34" charset="0"/>
                          <a:cs typeface="Helvetica" panose="020B0604020202020204" pitchFamily="34" charset="0"/>
                        </a:rPr>
                        <a:t>Maximizar la contribución de la minería al desarrollo nacional bajo criterios de responsabilidad y sostenibilidad económica, social y ambiental.</a:t>
                      </a:r>
                    </a:p>
                  </a:txBody>
                  <a:tcPr>
                    <a:solidFill>
                      <a:schemeClr val="accent6">
                        <a:lumMod val="20000"/>
                        <a:lumOff val="80000"/>
                      </a:schemeClr>
                    </a:solidFill>
                  </a:tcPr>
                </a:tc>
                <a:tc>
                  <a:txBody>
                    <a:bodyPr/>
                    <a:lstStyle/>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Establecido</a:t>
                      </a:r>
                      <a:r>
                        <a:rPr lang="es-DO" sz="1350" i="0" baseline="0" dirty="0">
                          <a:latin typeface="Helvetica" panose="020B0604020202020204" pitchFamily="34" charset="0"/>
                          <a:cs typeface="Helvetica" panose="020B0604020202020204" pitchFamily="34" charset="0"/>
                        </a:rPr>
                        <a:t> el MEMH como órgano rector de la minería metálica y no metálica nacional con potestades reglamentarias y sancionadoras, formulador y administrador de políticas, regulaciones, planes, programas y proyectos, además de todos los aspectos relacionados con la permisología, autorizaciones y concesiones.</a:t>
                      </a:r>
                    </a:p>
                    <a:p>
                      <a:pPr marL="285750" indent="-285750" algn="just">
                        <a:buClr>
                          <a:srgbClr val="FF0000"/>
                        </a:buClr>
                        <a:buFont typeface="Wingdings" panose="05000000000000000000" pitchFamily="2" charset="2"/>
                        <a:buChar char="q"/>
                      </a:pPr>
                      <a:endParaRPr lang="es-DO" sz="135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baseline="0" dirty="0">
                          <a:latin typeface="Helvetica" panose="020B0604020202020204" pitchFamily="34" charset="0"/>
                          <a:cs typeface="Helvetica" panose="020B0604020202020204" pitchFamily="34" charset="0"/>
                        </a:rPr>
                        <a:t>Aprobado y puesto en ejecución un nuevo marco jurídico, que tome como partida el concepto de desarrollo minero sostenible, para asegurar el aprovechamiento de los recursos minerales del país, en un marco de seguridad jurídica, rentabilidad tributaria, fiscal, económica y desarrollo ecológico sostenible.</a:t>
                      </a:r>
                    </a:p>
                    <a:p>
                      <a:pPr marL="285750" indent="-285750" algn="just">
                        <a:buClr>
                          <a:srgbClr val="FF0000"/>
                        </a:buClr>
                        <a:buFont typeface="Wingdings" panose="05000000000000000000" pitchFamily="2" charset="2"/>
                        <a:buChar char="q"/>
                      </a:pPr>
                      <a:endParaRPr lang="es-DO" sz="135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baseline="0" dirty="0">
                          <a:latin typeface="Helvetica" panose="020B0604020202020204" pitchFamily="34" charset="0"/>
                          <a:cs typeface="Helvetica" panose="020B0604020202020204" pitchFamily="34" charset="0"/>
                        </a:rPr>
                        <a:t>Fortalecidos los factores técnicos, los sistemas formativos, de investigación y clima de inversión para asegurar la contribución de la minería a una Economía Sostenible, Integradora y Competitiva, y armonizar la relación de la industria minera con el medio social.</a:t>
                      </a:r>
                    </a:p>
                    <a:p>
                      <a:pPr marL="285750" indent="-285750" algn="just">
                        <a:buClr>
                          <a:srgbClr val="FF0000"/>
                        </a:buClr>
                        <a:buFont typeface="Wingdings" panose="05000000000000000000" pitchFamily="2" charset="2"/>
                        <a:buChar char="q"/>
                      </a:pPr>
                      <a:endParaRPr lang="es-DO" sz="135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baseline="0" dirty="0">
                          <a:latin typeface="Helvetica" panose="020B0604020202020204" pitchFamily="34" charset="0"/>
                          <a:cs typeface="Helvetica" panose="020B0604020202020204" pitchFamily="34" charset="0"/>
                        </a:rPr>
                        <a:t>Formulada y puesta en ejecución la normatividad relativa a la pequeña minería para impulsar su aprovechamiento, crear las condiciones para su industrialización, fortalecer su capacidad competitiva</a:t>
                      </a:r>
                    </a:p>
                    <a:p>
                      <a:pPr marL="285750" indent="-285750" algn="just">
                        <a:buClr>
                          <a:srgbClr val="FF0000"/>
                        </a:buClr>
                        <a:buFont typeface="Wingdings" panose="05000000000000000000" pitchFamily="2" charset="2"/>
                        <a:buChar char="q"/>
                      </a:pPr>
                      <a:endParaRPr lang="es-DO" sz="135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Incrementada la inclusión efectiva</a:t>
                      </a:r>
                      <a:r>
                        <a:rPr lang="es-DO" sz="1350" i="0" baseline="0" dirty="0">
                          <a:latin typeface="Helvetica" panose="020B0604020202020204" pitchFamily="34" charset="0"/>
                          <a:cs typeface="Helvetica" panose="020B0604020202020204" pitchFamily="34" charset="0"/>
                        </a:rPr>
                        <a:t> </a:t>
                      </a:r>
                      <a:r>
                        <a:rPr lang="es-DO" sz="1350" i="0" dirty="0">
                          <a:latin typeface="Helvetica" panose="020B0604020202020204" pitchFamily="34" charset="0"/>
                          <a:cs typeface="Helvetica" panose="020B0604020202020204" pitchFamily="34" charset="0"/>
                        </a:rPr>
                        <a:t>de la mujer y otros sectores sociales a la minería.</a:t>
                      </a:r>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10348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724026"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_tradnl" sz="2400">
              <a:solidFill>
                <a:srgbClr val="FFFFFF"/>
              </a:solidFill>
            </a:endParaRPr>
          </a:p>
        </p:txBody>
      </p:sp>
      <p:grpSp>
        <p:nvGrpSpPr>
          <p:cNvPr id="28" name="Grupo 27"/>
          <p:cNvGrpSpPr/>
          <p:nvPr/>
        </p:nvGrpSpPr>
        <p:grpSpPr>
          <a:xfrm>
            <a:off x="545778" y="53038"/>
            <a:ext cx="10871812" cy="6772000"/>
            <a:chOff x="-383789" y="-20655"/>
            <a:chExt cx="10871812" cy="6772000"/>
          </a:xfrm>
        </p:grpSpPr>
        <p:sp>
          <p:nvSpPr>
            <p:cNvPr id="23" name="Rectángulo 22"/>
            <p:cNvSpPr/>
            <p:nvPr/>
          </p:nvSpPr>
          <p:spPr bwMode="auto">
            <a:xfrm>
              <a:off x="-383789" y="1124359"/>
              <a:ext cx="10871811" cy="5626986"/>
            </a:xfrm>
            <a:prstGeom prst="rect">
              <a:avLst/>
            </a:prstGeom>
            <a:blipFill>
              <a:blip r:embed="rId3"/>
              <a:tile tx="0" ty="0" sx="100000" sy="100000" flip="none" algn="tl"/>
            </a:blip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S_tradnl" sz="2400" dirty="0">
                <a:solidFill>
                  <a:srgbClr val="FFFFFF"/>
                </a:solidFill>
              </a:endParaRPr>
            </a:p>
          </p:txBody>
        </p:sp>
        <p:grpSp>
          <p:nvGrpSpPr>
            <p:cNvPr id="26" name="Grupo 25"/>
            <p:cNvGrpSpPr/>
            <p:nvPr/>
          </p:nvGrpSpPr>
          <p:grpSpPr>
            <a:xfrm>
              <a:off x="-383789" y="-20655"/>
              <a:ext cx="10871812" cy="6566904"/>
              <a:chOff x="-383789" y="-20655"/>
              <a:chExt cx="10871812" cy="6566904"/>
            </a:xfrm>
          </p:grpSpPr>
          <p:sp>
            <p:nvSpPr>
              <p:cNvPr id="3" name="Rectángulo 2"/>
              <p:cNvSpPr/>
              <p:nvPr/>
            </p:nvSpPr>
            <p:spPr>
              <a:xfrm>
                <a:off x="251832" y="-20655"/>
                <a:ext cx="10236191" cy="523220"/>
              </a:xfrm>
              <a:prstGeom prst="rect">
                <a:avLst/>
              </a:prstGeom>
            </p:spPr>
            <p:txBody>
              <a:bodyPr wrap="square">
                <a:spAutoFit/>
              </a:bodyPr>
              <a:lstStyle/>
              <a:p>
                <a:pPr fontAlgn="base">
                  <a:spcBef>
                    <a:spcPct val="20000"/>
                  </a:spcBef>
                  <a:spcAft>
                    <a:spcPct val="0"/>
                  </a:spcAft>
                  <a:buSzPct val="100000"/>
                </a:pPr>
                <a:r>
                  <a:rPr lang="es-DO" altLang="es-ES_tradnl" sz="2800" b="1" dirty="0">
                    <a:solidFill>
                      <a:srgbClr val="FFFFFF"/>
                    </a:solidFill>
                    <a:latin typeface="Helvetica" panose="020B0604020202020204" pitchFamily="34" charset="0"/>
                    <a:cs typeface="Helvetica" panose="020B0604020202020204" pitchFamily="34" charset="0"/>
                  </a:rPr>
                  <a:t>IV. Escenario post reforma: Actores Involucrados</a:t>
                </a:r>
              </a:p>
            </p:txBody>
          </p:sp>
          <p:sp>
            <p:nvSpPr>
              <p:cNvPr id="5" name="CuadroTexto 4"/>
              <p:cNvSpPr txBox="1"/>
              <p:nvPr/>
            </p:nvSpPr>
            <p:spPr>
              <a:xfrm>
                <a:off x="3994372" y="1544053"/>
                <a:ext cx="1585850" cy="461665"/>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2400" b="1" dirty="0">
                    <a:solidFill>
                      <a:srgbClr val="002060"/>
                    </a:solidFill>
                  </a:rPr>
                  <a:t>MEM</a:t>
                </a:r>
              </a:p>
            </p:txBody>
          </p:sp>
          <p:sp>
            <p:nvSpPr>
              <p:cNvPr id="9" name="CuadroTexto 8"/>
              <p:cNvSpPr txBox="1"/>
              <p:nvPr/>
            </p:nvSpPr>
            <p:spPr>
              <a:xfrm>
                <a:off x="606996" y="3215602"/>
                <a:ext cx="2585553" cy="523220"/>
              </a:xfrm>
              <a:prstGeom prst="rect">
                <a:avLst/>
              </a:prstGeom>
              <a:solidFill>
                <a:schemeClr val="bg2"/>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1400" b="1" dirty="0">
                    <a:solidFill>
                      <a:srgbClr val="002060"/>
                    </a:solidFill>
                  </a:rPr>
                  <a:t>Empresa Pública de Generación</a:t>
                </a:r>
              </a:p>
              <a:p>
                <a:pPr algn="ctr" eaLnBrk="0" fontAlgn="base" hangingPunct="0">
                  <a:spcBef>
                    <a:spcPct val="0"/>
                  </a:spcBef>
                  <a:spcAft>
                    <a:spcPct val="0"/>
                  </a:spcAft>
                </a:pPr>
                <a:r>
                  <a:rPr lang="es-ES_tradnl" sz="1400" b="1" dirty="0">
                    <a:solidFill>
                      <a:srgbClr val="002060"/>
                    </a:solidFill>
                  </a:rPr>
                  <a:t>Hidroeléctrica Dominicana</a:t>
                </a:r>
              </a:p>
            </p:txBody>
          </p:sp>
          <p:sp>
            <p:nvSpPr>
              <p:cNvPr id="11" name="CuadroTexto 10"/>
              <p:cNvSpPr txBox="1"/>
              <p:nvPr/>
            </p:nvSpPr>
            <p:spPr>
              <a:xfrm>
                <a:off x="7166326" y="1365282"/>
                <a:ext cx="1931444" cy="954107"/>
              </a:xfrm>
              <a:prstGeom prst="rect">
                <a:avLst/>
              </a:prstGeom>
              <a:solidFill>
                <a:srgbClr val="C00000"/>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1400" b="1" dirty="0">
                    <a:solidFill>
                      <a:srgbClr val="FFFFFF"/>
                    </a:solidFill>
                  </a:rPr>
                  <a:t>Superintendencia de</a:t>
                </a:r>
              </a:p>
              <a:p>
                <a:pPr algn="ctr" eaLnBrk="0" fontAlgn="base" hangingPunct="0">
                  <a:spcBef>
                    <a:spcPct val="0"/>
                  </a:spcBef>
                  <a:spcAft>
                    <a:spcPct val="0"/>
                  </a:spcAft>
                </a:pPr>
                <a:r>
                  <a:rPr lang="es-ES_tradnl" sz="1400" b="1" dirty="0">
                    <a:solidFill>
                      <a:srgbClr val="FFFFFF"/>
                    </a:solidFill>
                  </a:rPr>
                  <a:t>Electricidad SIE con mismas funciones Ley No. 125-01</a:t>
                </a:r>
              </a:p>
            </p:txBody>
          </p:sp>
          <p:sp>
            <p:nvSpPr>
              <p:cNvPr id="13" name="CuadroTexto 12"/>
              <p:cNvSpPr txBox="1"/>
              <p:nvPr/>
            </p:nvSpPr>
            <p:spPr>
              <a:xfrm>
                <a:off x="5975350" y="5729284"/>
                <a:ext cx="1490862" cy="738664"/>
              </a:xfrm>
              <a:prstGeom prst="rect">
                <a:avLst/>
              </a:prstGeom>
              <a:solidFill>
                <a:schemeClr val="bg2"/>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1400" dirty="0">
                    <a:solidFill>
                      <a:srgbClr val="002060"/>
                    </a:solidFill>
                  </a:rPr>
                  <a:t>Clientes</a:t>
                </a:r>
              </a:p>
              <a:p>
                <a:pPr algn="ctr" eaLnBrk="0" fontAlgn="base" hangingPunct="0">
                  <a:spcBef>
                    <a:spcPct val="0"/>
                  </a:spcBef>
                  <a:spcAft>
                    <a:spcPct val="0"/>
                  </a:spcAft>
                </a:pPr>
                <a:r>
                  <a:rPr lang="es-ES_tradnl" sz="1400" dirty="0">
                    <a:solidFill>
                      <a:srgbClr val="002060"/>
                    </a:solidFill>
                  </a:rPr>
                  <a:t>Regulados</a:t>
                </a:r>
              </a:p>
              <a:p>
                <a:pPr algn="ctr" eaLnBrk="0" fontAlgn="base" hangingPunct="0">
                  <a:spcBef>
                    <a:spcPct val="0"/>
                  </a:spcBef>
                  <a:spcAft>
                    <a:spcPct val="0"/>
                  </a:spcAft>
                </a:pPr>
                <a:r>
                  <a:rPr lang="es-ES_tradnl" sz="1400" dirty="0">
                    <a:solidFill>
                      <a:srgbClr val="002060"/>
                    </a:solidFill>
                  </a:rPr>
                  <a:t>No regulados</a:t>
                </a:r>
              </a:p>
            </p:txBody>
          </p:sp>
          <p:sp>
            <p:nvSpPr>
              <p:cNvPr id="17" name="CuadroTexto 16"/>
              <p:cNvSpPr txBox="1"/>
              <p:nvPr/>
            </p:nvSpPr>
            <p:spPr>
              <a:xfrm>
                <a:off x="869301" y="6023029"/>
                <a:ext cx="2084239" cy="523220"/>
              </a:xfrm>
              <a:prstGeom prst="rect">
                <a:avLst/>
              </a:prstGeom>
              <a:solidFill>
                <a:schemeClr val="bg2"/>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1400" dirty="0">
                    <a:solidFill>
                      <a:srgbClr val="002060"/>
                    </a:solidFill>
                  </a:rPr>
                  <a:t>Empresas privadas</a:t>
                </a:r>
              </a:p>
              <a:p>
                <a:pPr algn="ctr" eaLnBrk="0" fontAlgn="base" hangingPunct="0">
                  <a:spcBef>
                    <a:spcPct val="0"/>
                  </a:spcBef>
                  <a:spcAft>
                    <a:spcPct val="0"/>
                  </a:spcAft>
                </a:pPr>
                <a:r>
                  <a:rPr lang="es-ES_tradnl" sz="1400" dirty="0">
                    <a:solidFill>
                      <a:srgbClr val="002060"/>
                    </a:solidFill>
                  </a:rPr>
                  <a:t>de Generación</a:t>
                </a:r>
              </a:p>
            </p:txBody>
          </p:sp>
          <p:sp>
            <p:nvSpPr>
              <p:cNvPr id="31" name="CuadroTexto 30"/>
              <p:cNvSpPr txBox="1"/>
              <p:nvPr/>
            </p:nvSpPr>
            <p:spPr>
              <a:xfrm>
                <a:off x="679004" y="2395566"/>
                <a:ext cx="9269868" cy="400110"/>
              </a:xfrm>
              <a:prstGeom prst="rect">
                <a:avLst/>
              </a:prstGeom>
              <a:solidFill>
                <a:srgbClr val="9933FF"/>
              </a:solidFill>
              <a:scene3d>
                <a:camera prst="orthographicFront"/>
                <a:lightRig rig="threePt" dir="t"/>
              </a:scene3d>
              <a:sp3d>
                <a:bevelT w="114300" prst="artDeco"/>
              </a:sp3d>
            </p:spPr>
            <p:txBody>
              <a:bodyPr wrap="square" rtlCol="0">
                <a:spAutoFit/>
              </a:bodyPr>
              <a:lstStyle/>
              <a:p>
                <a:pPr eaLnBrk="0" fontAlgn="base" hangingPunct="0">
                  <a:spcBef>
                    <a:spcPct val="0"/>
                  </a:spcBef>
                  <a:spcAft>
                    <a:spcPct val="0"/>
                  </a:spcAft>
                </a:pPr>
                <a:r>
                  <a:rPr lang="es-ES_tradnl" sz="2000" b="1" dirty="0">
                    <a:solidFill>
                      <a:srgbClr val="FFFFFF"/>
                    </a:solidFill>
                  </a:rPr>
                  <a:t>Generación                                Transmisión                       Distribución + Comercialización</a:t>
                </a:r>
              </a:p>
            </p:txBody>
          </p:sp>
          <p:sp>
            <p:nvSpPr>
              <p:cNvPr id="34" name="CuadroTexto 33"/>
              <p:cNvSpPr txBox="1"/>
              <p:nvPr/>
            </p:nvSpPr>
            <p:spPr>
              <a:xfrm>
                <a:off x="3487316" y="3740839"/>
                <a:ext cx="2333523" cy="954107"/>
              </a:xfrm>
              <a:prstGeom prst="rect">
                <a:avLst/>
              </a:prstGeom>
              <a:solidFill>
                <a:schemeClr val="bg2"/>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1400" b="1" dirty="0">
                    <a:solidFill>
                      <a:srgbClr val="002060"/>
                    </a:solidFill>
                  </a:rPr>
                  <a:t>Empresa</a:t>
                </a:r>
              </a:p>
              <a:p>
                <a:pPr algn="ctr" eaLnBrk="0" fontAlgn="base" hangingPunct="0">
                  <a:spcBef>
                    <a:spcPct val="0"/>
                  </a:spcBef>
                  <a:spcAft>
                    <a:spcPct val="0"/>
                  </a:spcAft>
                </a:pPr>
                <a:r>
                  <a:rPr lang="es-ES_tradnl" sz="1400" b="1" dirty="0">
                    <a:solidFill>
                      <a:srgbClr val="002060"/>
                    </a:solidFill>
                  </a:rPr>
                  <a:t>de Transmisión de Electricidad Dominicana</a:t>
                </a:r>
                <a:r>
                  <a:rPr lang="es-ES_tradnl" sz="1400" dirty="0">
                    <a:solidFill>
                      <a:srgbClr val="002060"/>
                    </a:solidFill>
                  </a:rPr>
                  <a:t> </a:t>
                </a:r>
                <a:r>
                  <a:rPr lang="es-ES_tradnl" sz="1400" b="1" dirty="0">
                    <a:solidFill>
                      <a:srgbClr val="002060"/>
                    </a:solidFill>
                  </a:rPr>
                  <a:t>ETED</a:t>
                </a:r>
              </a:p>
            </p:txBody>
          </p:sp>
          <p:sp>
            <p:nvSpPr>
              <p:cNvPr id="35" name="CuadroTexto 34"/>
              <p:cNvSpPr txBox="1"/>
              <p:nvPr/>
            </p:nvSpPr>
            <p:spPr>
              <a:xfrm>
                <a:off x="6598436" y="3415839"/>
                <a:ext cx="2880320" cy="1092607"/>
              </a:xfrm>
              <a:prstGeom prst="rect">
                <a:avLst/>
              </a:prstGeom>
              <a:solidFill>
                <a:schemeClr val="bg2"/>
              </a:solidFill>
              <a:scene3d>
                <a:camera prst="orthographicFront"/>
                <a:lightRig rig="threePt" dir="t"/>
              </a:scene3d>
              <a:sp3d>
                <a:bevelT/>
              </a:sp3d>
            </p:spPr>
            <p:txBody>
              <a:bodyPr wrap="square" rtlCol="0">
                <a:spAutoFit/>
              </a:bodyPr>
              <a:lstStyle/>
              <a:p>
                <a:pPr marL="285750" indent="-285750" eaLnBrk="0" fontAlgn="base" hangingPunct="0">
                  <a:spcBef>
                    <a:spcPct val="0"/>
                  </a:spcBef>
                  <a:spcAft>
                    <a:spcPct val="0"/>
                  </a:spcAft>
                  <a:buFont typeface="Wingdings" panose="05000000000000000000" pitchFamily="2" charset="2"/>
                  <a:buChar char="q"/>
                </a:pPr>
                <a:r>
                  <a:rPr lang="es-ES_tradnl" sz="1300" dirty="0">
                    <a:solidFill>
                      <a:srgbClr val="002060"/>
                    </a:solidFill>
                  </a:rPr>
                  <a:t>Empresa Distribuidora </a:t>
                </a:r>
                <a:r>
                  <a:rPr lang="es-ES_tradnl" sz="1300" b="1" dirty="0">
                    <a:solidFill>
                      <a:srgbClr val="002060"/>
                    </a:solidFill>
                  </a:rPr>
                  <a:t>del Este</a:t>
                </a:r>
              </a:p>
              <a:p>
                <a:pPr marL="285750" indent="-285750" eaLnBrk="0" fontAlgn="base" hangingPunct="0">
                  <a:spcBef>
                    <a:spcPct val="0"/>
                  </a:spcBef>
                  <a:spcAft>
                    <a:spcPct val="0"/>
                  </a:spcAft>
                  <a:buFont typeface="Wingdings" panose="05000000000000000000" pitchFamily="2" charset="2"/>
                  <a:buChar char="q"/>
                </a:pPr>
                <a:r>
                  <a:rPr lang="es-ES_tradnl" sz="1300" dirty="0">
                    <a:solidFill>
                      <a:srgbClr val="002060"/>
                    </a:solidFill>
                  </a:rPr>
                  <a:t>Empresa Distribuidora </a:t>
                </a:r>
                <a:r>
                  <a:rPr lang="es-ES_tradnl" sz="1300" b="1" dirty="0">
                    <a:solidFill>
                      <a:srgbClr val="002060"/>
                    </a:solidFill>
                  </a:rPr>
                  <a:t>del Norte</a:t>
                </a:r>
              </a:p>
              <a:p>
                <a:pPr marL="285750" indent="-285750" eaLnBrk="0" fontAlgn="base" hangingPunct="0">
                  <a:spcBef>
                    <a:spcPct val="0"/>
                  </a:spcBef>
                  <a:spcAft>
                    <a:spcPct val="0"/>
                  </a:spcAft>
                  <a:buFont typeface="Wingdings" panose="05000000000000000000" pitchFamily="2" charset="2"/>
                  <a:buChar char="q"/>
                </a:pPr>
                <a:r>
                  <a:rPr lang="es-ES_tradnl" sz="1300" dirty="0">
                    <a:solidFill>
                      <a:srgbClr val="002060"/>
                    </a:solidFill>
                  </a:rPr>
                  <a:t>Empresa Distribuidora </a:t>
                </a:r>
                <a:r>
                  <a:rPr lang="es-ES_tradnl" sz="1300" b="1" dirty="0">
                    <a:solidFill>
                      <a:srgbClr val="002060"/>
                    </a:solidFill>
                  </a:rPr>
                  <a:t>del Sur</a:t>
                </a:r>
              </a:p>
              <a:p>
                <a:pPr marL="285750" indent="-285750" eaLnBrk="0" fontAlgn="base" hangingPunct="0">
                  <a:spcBef>
                    <a:spcPct val="0"/>
                  </a:spcBef>
                  <a:spcAft>
                    <a:spcPct val="0"/>
                  </a:spcAft>
                  <a:buFont typeface="Wingdings" panose="05000000000000000000" pitchFamily="2" charset="2"/>
                  <a:buChar char="v"/>
                </a:pPr>
                <a:r>
                  <a:rPr lang="es-ES_tradnl" sz="1300" b="1" dirty="0">
                    <a:solidFill>
                      <a:srgbClr val="002060"/>
                    </a:solidFill>
                  </a:rPr>
                  <a:t>Asambleas de accionistas de cada una</a:t>
                </a:r>
              </a:p>
            </p:txBody>
          </p:sp>
          <p:sp>
            <p:nvSpPr>
              <p:cNvPr id="38" name="CuadroTexto 37"/>
              <p:cNvSpPr txBox="1"/>
              <p:nvPr/>
            </p:nvSpPr>
            <p:spPr>
              <a:xfrm>
                <a:off x="6224211" y="3446130"/>
                <a:ext cx="400110" cy="671974"/>
              </a:xfrm>
              <a:prstGeom prst="rect">
                <a:avLst/>
              </a:prstGeom>
              <a:solidFill>
                <a:srgbClr val="0070C0"/>
              </a:solidFill>
            </p:spPr>
            <p:txBody>
              <a:bodyPr vert="vert270" wrap="square" rtlCol="0">
                <a:spAutoFit/>
              </a:bodyPr>
              <a:lstStyle/>
              <a:p>
                <a:pPr algn="ctr" eaLnBrk="0" fontAlgn="base" hangingPunct="0">
                  <a:spcBef>
                    <a:spcPct val="0"/>
                  </a:spcBef>
                  <a:spcAft>
                    <a:spcPct val="0"/>
                  </a:spcAft>
                </a:pPr>
                <a:r>
                  <a:rPr lang="es-ES_tradnl" sz="1400" b="1" dirty="0">
                    <a:solidFill>
                      <a:srgbClr val="FFFFFF"/>
                    </a:solidFill>
                  </a:rPr>
                  <a:t>Estado</a:t>
                </a:r>
              </a:p>
            </p:txBody>
          </p:sp>
          <p:sp>
            <p:nvSpPr>
              <p:cNvPr id="41" name="CuadroTexto 40"/>
              <p:cNvSpPr txBox="1"/>
              <p:nvPr/>
            </p:nvSpPr>
            <p:spPr>
              <a:xfrm rot="5400000">
                <a:off x="4441546" y="4028748"/>
                <a:ext cx="400110" cy="1732506"/>
              </a:xfrm>
              <a:prstGeom prst="rect">
                <a:avLst/>
              </a:prstGeom>
              <a:solidFill>
                <a:srgbClr val="0070C0"/>
              </a:solidFill>
            </p:spPr>
            <p:txBody>
              <a:bodyPr vert="vert270" wrap="square" rtlCol="0">
                <a:spAutoFit/>
              </a:bodyPr>
              <a:lstStyle/>
              <a:p>
                <a:pPr algn="ctr" eaLnBrk="0" fontAlgn="base" hangingPunct="0">
                  <a:spcBef>
                    <a:spcPct val="0"/>
                  </a:spcBef>
                  <a:spcAft>
                    <a:spcPct val="0"/>
                  </a:spcAft>
                </a:pPr>
                <a:r>
                  <a:rPr lang="es-ES_tradnl" sz="1400" b="1" dirty="0">
                    <a:solidFill>
                      <a:srgbClr val="FFFFFF"/>
                    </a:solidFill>
                  </a:rPr>
                  <a:t>Estado</a:t>
                </a:r>
              </a:p>
            </p:txBody>
          </p:sp>
          <p:sp>
            <p:nvSpPr>
              <p:cNvPr id="42" name="CuadroTexto 41"/>
              <p:cNvSpPr txBox="1"/>
              <p:nvPr/>
            </p:nvSpPr>
            <p:spPr>
              <a:xfrm rot="5400000">
                <a:off x="1676479" y="3136099"/>
                <a:ext cx="400110" cy="1614600"/>
              </a:xfrm>
              <a:prstGeom prst="rect">
                <a:avLst/>
              </a:prstGeom>
              <a:solidFill>
                <a:srgbClr val="0070C0"/>
              </a:solidFill>
            </p:spPr>
            <p:txBody>
              <a:bodyPr vert="vert270" wrap="square" rtlCol="0">
                <a:spAutoFit/>
              </a:bodyPr>
              <a:lstStyle/>
              <a:p>
                <a:pPr algn="ctr" eaLnBrk="0" fontAlgn="base" hangingPunct="0">
                  <a:spcBef>
                    <a:spcPct val="0"/>
                  </a:spcBef>
                  <a:spcAft>
                    <a:spcPct val="0"/>
                  </a:spcAft>
                </a:pPr>
                <a:r>
                  <a:rPr lang="es-ES_tradnl" sz="1400" b="1" dirty="0">
                    <a:solidFill>
                      <a:srgbClr val="FFFFFF"/>
                    </a:solidFill>
                  </a:rPr>
                  <a:t>Estado</a:t>
                </a:r>
              </a:p>
            </p:txBody>
          </p:sp>
          <p:sp>
            <p:nvSpPr>
              <p:cNvPr id="43" name="CuadroTexto 42"/>
              <p:cNvSpPr txBox="1"/>
              <p:nvPr/>
            </p:nvSpPr>
            <p:spPr>
              <a:xfrm>
                <a:off x="6147273" y="4444383"/>
                <a:ext cx="523220" cy="1038419"/>
              </a:xfrm>
              <a:prstGeom prst="rect">
                <a:avLst/>
              </a:prstGeom>
              <a:solidFill>
                <a:srgbClr val="0070C0"/>
              </a:solidFill>
            </p:spPr>
            <p:txBody>
              <a:bodyPr vert="vert270" wrap="square" rtlCol="0">
                <a:spAutoFit/>
              </a:bodyPr>
              <a:lstStyle/>
              <a:p>
                <a:pPr algn="ctr" eaLnBrk="0" fontAlgn="base" hangingPunct="0">
                  <a:spcBef>
                    <a:spcPct val="0"/>
                  </a:spcBef>
                  <a:spcAft>
                    <a:spcPct val="0"/>
                  </a:spcAft>
                </a:pPr>
                <a:r>
                  <a:rPr lang="es-ES_tradnl" sz="1100" b="1" dirty="0">
                    <a:solidFill>
                      <a:srgbClr val="FFFFFF"/>
                    </a:solidFill>
                  </a:rPr>
                  <a:t>Representación mixta</a:t>
                </a:r>
              </a:p>
            </p:txBody>
          </p:sp>
          <p:sp>
            <p:nvSpPr>
              <p:cNvPr id="39" name="CuadroTexto 38"/>
              <p:cNvSpPr txBox="1"/>
              <p:nvPr/>
            </p:nvSpPr>
            <p:spPr>
              <a:xfrm>
                <a:off x="-383789" y="514287"/>
                <a:ext cx="10871812" cy="707886"/>
              </a:xfrm>
              <a:prstGeom prst="rect">
                <a:avLst/>
              </a:prstGeom>
              <a:solidFill>
                <a:srgbClr val="002060"/>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2000" b="1" dirty="0">
                    <a:solidFill>
                      <a:srgbClr val="FFFFFF"/>
                    </a:solidFill>
                    <a:latin typeface="Helvetica" panose="020B0604020202020204" pitchFamily="34" charset="0"/>
                    <a:cs typeface="Helvetica" panose="020B0604020202020204" pitchFamily="34" charset="0"/>
                  </a:rPr>
                  <a:t>Organismos estatales: rectoría, políticas, regulaciones, estrategias, fiscalización, autorizaciones</a:t>
                </a:r>
              </a:p>
            </p:txBody>
          </p:sp>
          <p:sp>
            <p:nvSpPr>
              <p:cNvPr id="46" name="CuadroTexto 45"/>
              <p:cNvSpPr txBox="1"/>
              <p:nvPr/>
            </p:nvSpPr>
            <p:spPr>
              <a:xfrm>
                <a:off x="9548762" y="2754794"/>
                <a:ext cx="400110" cy="1970350"/>
              </a:xfrm>
              <a:prstGeom prst="rect">
                <a:avLst/>
              </a:prstGeom>
              <a:solidFill>
                <a:srgbClr val="FFC000"/>
              </a:solidFill>
              <a:scene3d>
                <a:camera prst="orthographicFront"/>
                <a:lightRig rig="threePt" dir="t"/>
              </a:scene3d>
              <a:sp3d>
                <a:bevelT/>
              </a:sp3d>
            </p:spPr>
            <p:txBody>
              <a:bodyPr vert="vert270" wrap="square" rtlCol="0">
                <a:spAutoFit/>
              </a:bodyPr>
              <a:lstStyle/>
              <a:p>
                <a:pPr algn="ctr" eaLnBrk="0" fontAlgn="base" hangingPunct="0">
                  <a:spcBef>
                    <a:spcPct val="0"/>
                  </a:spcBef>
                  <a:spcAft>
                    <a:spcPct val="0"/>
                  </a:spcAft>
                </a:pPr>
                <a:r>
                  <a:rPr lang="es-ES_tradnl" sz="1400" b="1" dirty="0">
                    <a:solidFill>
                      <a:srgbClr val="002060"/>
                    </a:solidFill>
                  </a:rPr>
                  <a:t>Contratistas privados</a:t>
                </a:r>
              </a:p>
            </p:txBody>
          </p:sp>
          <p:sp>
            <p:nvSpPr>
              <p:cNvPr id="24" name="CuadroTexto 23"/>
              <p:cNvSpPr txBox="1"/>
              <p:nvPr/>
            </p:nvSpPr>
            <p:spPr>
              <a:xfrm>
                <a:off x="829322" y="4355812"/>
                <a:ext cx="2084239" cy="523220"/>
              </a:xfrm>
              <a:prstGeom prst="rect">
                <a:avLst/>
              </a:prstGeom>
              <a:solidFill>
                <a:schemeClr val="bg2"/>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1400" dirty="0">
                    <a:solidFill>
                      <a:srgbClr val="002060"/>
                    </a:solidFill>
                  </a:rPr>
                  <a:t>Empresas de Propiedad Mixta de Generación</a:t>
                </a:r>
              </a:p>
            </p:txBody>
          </p:sp>
          <p:sp>
            <p:nvSpPr>
              <p:cNvPr id="25" name="CuadroTexto 24"/>
              <p:cNvSpPr txBox="1"/>
              <p:nvPr/>
            </p:nvSpPr>
            <p:spPr>
              <a:xfrm rot="5400000">
                <a:off x="1511362" y="4428278"/>
                <a:ext cx="830997" cy="1732506"/>
              </a:xfrm>
              <a:prstGeom prst="rect">
                <a:avLst/>
              </a:prstGeom>
              <a:solidFill>
                <a:srgbClr val="0070C0"/>
              </a:solidFill>
            </p:spPr>
            <p:txBody>
              <a:bodyPr vert="vert270" wrap="square" rtlCol="0">
                <a:spAutoFit/>
              </a:bodyPr>
              <a:lstStyle/>
              <a:p>
                <a:pPr algn="ctr" eaLnBrk="0" fontAlgn="base" hangingPunct="0">
                  <a:spcBef>
                    <a:spcPct val="0"/>
                  </a:spcBef>
                  <a:spcAft>
                    <a:spcPct val="0"/>
                  </a:spcAft>
                </a:pPr>
                <a:r>
                  <a:rPr lang="es-ES_tradnl" sz="1400" b="1" dirty="0">
                    <a:solidFill>
                      <a:srgbClr val="FFFFFF"/>
                    </a:solidFill>
                  </a:rPr>
                  <a:t>Estado + Inversionistas privados</a:t>
                </a:r>
              </a:p>
            </p:txBody>
          </p:sp>
          <p:cxnSp>
            <p:nvCxnSpPr>
              <p:cNvPr id="8" name="Conector recto de flecha 7"/>
              <p:cNvCxnSpPr/>
              <p:nvPr/>
            </p:nvCxnSpPr>
            <p:spPr bwMode="auto">
              <a:xfrm>
                <a:off x="8172718" y="1078614"/>
                <a:ext cx="0" cy="249123"/>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ector recto de flecha 14"/>
              <p:cNvCxnSpPr/>
              <p:nvPr/>
            </p:nvCxnSpPr>
            <p:spPr bwMode="auto">
              <a:xfrm>
                <a:off x="4783460" y="1222173"/>
                <a:ext cx="0" cy="439995"/>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Flecha derecha 26"/>
            <p:cNvSpPr/>
            <p:nvPr/>
          </p:nvSpPr>
          <p:spPr bwMode="auto">
            <a:xfrm>
              <a:off x="2479204" y="2348880"/>
              <a:ext cx="978408" cy="340617"/>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S_tradnl" sz="2400">
                <a:solidFill>
                  <a:srgbClr val="FFFFFF"/>
                </a:solidFill>
              </a:endParaRPr>
            </a:p>
          </p:txBody>
        </p:sp>
        <p:sp>
          <p:nvSpPr>
            <p:cNvPr id="44" name="Flecha derecha 43"/>
            <p:cNvSpPr/>
            <p:nvPr/>
          </p:nvSpPr>
          <p:spPr bwMode="auto">
            <a:xfrm>
              <a:off x="5280585" y="2368303"/>
              <a:ext cx="978408" cy="340617"/>
            </a:xfrm>
            <a:prstGeom prst="rightArrow">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s-ES_tradnl" sz="2400">
                <a:solidFill>
                  <a:srgbClr val="FFFFFF"/>
                </a:solidFill>
              </a:endParaRPr>
            </a:p>
          </p:txBody>
        </p:sp>
      </p:grpSp>
      <p:sp>
        <p:nvSpPr>
          <p:cNvPr id="33" name="CuadroTexto 32"/>
          <p:cNvSpPr txBox="1"/>
          <p:nvPr/>
        </p:nvSpPr>
        <p:spPr>
          <a:xfrm>
            <a:off x="7622993" y="4769607"/>
            <a:ext cx="2729215" cy="738664"/>
          </a:xfrm>
          <a:prstGeom prst="rect">
            <a:avLst/>
          </a:prstGeom>
          <a:solidFill>
            <a:schemeClr val="bg2"/>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1400" dirty="0">
                <a:solidFill>
                  <a:srgbClr val="002060"/>
                </a:solidFill>
              </a:rPr>
              <a:t>Organismo Coordinador</a:t>
            </a:r>
          </a:p>
          <a:p>
            <a:pPr algn="ctr" eaLnBrk="0" fontAlgn="base" hangingPunct="0">
              <a:spcBef>
                <a:spcPct val="0"/>
              </a:spcBef>
              <a:spcAft>
                <a:spcPct val="0"/>
              </a:spcAft>
            </a:pPr>
            <a:r>
              <a:rPr lang="es-ES_tradnl" sz="1400" dirty="0">
                <a:solidFill>
                  <a:srgbClr val="002060"/>
                </a:solidFill>
              </a:rPr>
              <a:t>del Despacho del SENI</a:t>
            </a:r>
          </a:p>
          <a:p>
            <a:pPr algn="ctr" eaLnBrk="0" fontAlgn="base" hangingPunct="0">
              <a:spcBef>
                <a:spcPct val="0"/>
              </a:spcBef>
              <a:spcAft>
                <a:spcPct val="0"/>
              </a:spcAft>
            </a:pPr>
            <a:r>
              <a:rPr lang="es-ES_tradnl" sz="1400" dirty="0">
                <a:solidFill>
                  <a:srgbClr val="002060"/>
                </a:solidFill>
              </a:rPr>
              <a:t>Asociación sin fines de lucro</a:t>
            </a:r>
          </a:p>
        </p:txBody>
      </p:sp>
      <p:sp>
        <p:nvSpPr>
          <p:cNvPr id="6" name="CuadroTexto 5"/>
          <p:cNvSpPr txBox="1"/>
          <p:nvPr/>
        </p:nvSpPr>
        <p:spPr>
          <a:xfrm>
            <a:off x="7622993" y="3069706"/>
            <a:ext cx="2734573" cy="369332"/>
          </a:xfrm>
          <a:prstGeom prst="rect">
            <a:avLst/>
          </a:prstGeom>
          <a:solidFill>
            <a:schemeClr val="accent4">
              <a:lumMod val="20000"/>
              <a:lumOff val="80000"/>
            </a:schemeClr>
          </a:solidFill>
        </p:spPr>
        <p:txBody>
          <a:bodyPr wrap="square" rtlCol="0">
            <a:spAutoFit/>
          </a:bodyPr>
          <a:lstStyle/>
          <a:p>
            <a:pPr algn="ctr"/>
            <a:r>
              <a:rPr lang="es-ES_tradnl" b="1" dirty="0">
                <a:solidFill>
                  <a:prstClr val="black"/>
                </a:solidFill>
              </a:rPr>
              <a:t>Consejo de Administración</a:t>
            </a:r>
          </a:p>
        </p:txBody>
      </p:sp>
      <p:sp>
        <p:nvSpPr>
          <p:cNvPr id="36" name="CuadroTexto 35"/>
          <p:cNvSpPr txBox="1"/>
          <p:nvPr/>
        </p:nvSpPr>
        <p:spPr>
          <a:xfrm>
            <a:off x="4410112" y="3371507"/>
            <a:ext cx="2363227" cy="369332"/>
          </a:xfrm>
          <a:prstGeom prst="rect">
            <a:avLst/>
          </a:prstGeom>
          <a:solidFill>
            <a:schemeClr val="accent4">
              <a:lumMod val="20000"/>
              <a:lumOff val="80000"/>
            </a:schemeClr>
          </a:solidFill>
        </p:spPr>
        <p:txBody>
          <a:bodyPr wrap="square" rtlCol="0">
            <a:spAutoFit/>
          </a:bodyPr>
          <a:lstStyle/>
          <a:p>
            <a:pPr algn="ctr"/>
            <a:r>
              <a:rPr lang="es-ES_tradnl" b="1" dirty="0">
                <a:solidFill>
                  <a:prstClr val="black"/>
                </a:solidFill>
              </a:rPr>
              <a:t>Consejo Directivo (7 )</a:t>
            </a:r>
          </a:p>
        </p:txBody>
      </p:sp>
      <p:sp>
        <p:nvSpPr>
          <p:cNvPr id="37" name="CuadroTexto 36"/>
          <p:cNvSpPr txBox="1"/>
          <p:nvPr/>
        </p:nvSpPr>
        <p:spPr>
          <a:xfrm>
            <a:off x="1661052" y="2859895"/>
            <a:ext cx="2363227" cy="369332"/>
          </a:xfrm>
          <a:prstGeom prst="rect">
            <a:avLst/>
          </a:prstGeom>
          <a:solidFill>
            <a:schemeClr val="accent4">
              <a:lumMod val="20000"/>
              <a:lumOff val="80000"/>
            </a:schemeClr>
          </a:solidFill>
        </p:spPr>
        <p:txBody>
          <a:bodyPr wrap="square" rtlCol="0">
            <a:spAutoFit/>
          </a:bodyPr>
          <a:lstStyle/>
          <a:p>
            <a:pPr algn="ctr"/>
            <a:r>
              <a:rPr lang="es-ES_tradnl" b="1" dirty="0">
                <a:solidFill>
                  <a:prstClr val="black"/>
                </a:solidFill>
              </a:rPr>
              <a:t>Consejo Directivo (7)</a:t>
            </a:r>
          </a:p>
        </p:txBody>
      </p:sp>
      <p:cxnSp>
        <p:nvCxnSpPr>
          <p:cNvPr id="14" name="Conector recto 13"/>
          <p:cNvCxnSpPr/>
          <p:nvPr/>
        </p:nvCxnSpPr>
        <p:spPr>
          <a:xfrm flipH="1">
            <a:off x="6932515" y="4242562"/>
            <a:ext cx="618421" cy="120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6932515" y="3301085"/>
            <a:ext cx="0" cy="9426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6932515" y="3301085"/>
            <a:ext cx="69047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28"/>
          <p:cNvCxnSpPr>
            <a:stCxn id="5" idx="2"/>
          </p:cNvCxnSpPr>
          <p:nvPr/>
        </p:nvCxnSpPr>
        <p:spPr>
          <a:xfrm flipH="1">
            <a:off x="5713027" y="2079411"/>
            <a:ext cx="3837" cy="303092"/>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flipV="1">
            <a:off x="6532722" y="1783887"/>
            <a:ext cx="1586104" cy="459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4435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724026"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ES_tradnl" sz="2400">
              <a:solidFill>
                <a:srgbClr val="FFFFFF"/>
              </a:solidFill>
            </a:endParaRPr>
          </a:p>
        </p:txBody>
      </p:sp>
      <p:sp>
        <p:nvSpPr>
          <p:cNvPr id="23" name="Rectángulo 22"/>
          <p:cNvSpPr/>
          <p:nvPr/>
        </p:nvSpPr>
        <p:spPr bwMode="auto">
          <a:xfrm>
            <a:off x="-9129" y="1078465"/>
            <a:ext cx="12192000" cy="5779535"/>
          </a:xfrm>
          <a:prstGeom prst="rect">
            <a:avLst/>
          </a:prstGeom>
          <a:blipFill>
            <a:blip r:embed="rId3"/>
            <a:tile tx="0" ty="0" sx="100000" sy="100000" flip="none" algn="tl"/>
          </a:blipFill>
          <a:ln w="127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La DGM se disuelve e integra al VM de</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Minas del MEMH, o bien se convierte en una desconcentrada</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del MEM; la CNE se disuelve y</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se integra a los VM de Energía e Hidrocarburos,</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según corresponda; la CDEEE se disuelve y sus</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Activos pasan a las empresas </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Eléctricas o al MEMH, según </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corresponda; todas las </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funciones del MIC en materia </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de energía y Minas, se transfieren al</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MEMH; otras instituciones que </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Actúan en el ámbito de la energía</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o la minería pasan como</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dependencias, órganos</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adscritos o tutelados del</a:t>
            </a:r>
          </a:p>
          <a:p>
            <a:pPr eaLnBrk="0" fontAlgn="base" hangingPunct="0">
              <a:spcBef>
                <a:spcPct val="0"/>
              </a:spcBef>
              <a:spcAft>
                <a:spcPct val="0"/>
              </a:spcAft>
            </a:pPr>
            <a:r>
              <a:rPr lang="es-ES_tradnl" sz="1400" i="1" dirty="0">
                <a:latin typeface="Helvetica" panose="020B0604020202020204" pitchFamily="34" charset="0"/>
                <a:cs typeface="Helvetica" panose="020B0604020202020204" pitchFamily="34" charset="0"/>
              </a:rPr>
              <a:t>MEMH.</a:t>
            </a:r>
          </a:p>
        </p:txBody>
      </p:sp>
      <p:sp>
        <p:nvSpPr>
          <p:cNvPr id="3" name="Rectángulo 2"/>
          <p:cNvSpPr/>
          <p:nvPr/>
        </p:nvSpPr>
        <p:spPr>
          <a:xfrm>
            <a:off x="2063954" y="156110"/>
            <a:ext cx="9196199" cy="523220"/>
          </a:xfrm>
          <a:prstGeom prst="rect">
            <a:avLst/>
          </a:prstGeom>
        </p:spPr>
        <p:txBody>
          <a:bodyPr wrap="square">
            <a:spAutoFit/>
          </a:bodyPr>
          <a:lstStyle/>
          <a:p>
            <a:pPr fontAlgn="base">
              <a:spcBef>
                <a:spcPct val="20000"/>
              </a:spcBef>
              <a:spcAft>
                <a:spcPct val="0"/>
              </a:spcAft>
              <a:buSzPct val="100000"/>
            </a:pPr>
            <a:r>
              <a:rPr lang="es-DO" altLang="es-ES_tradnl" sz="2800" b="1" dirty="0">
                <a:latin typeface="Helvetica" panose="020B0604020202020204" pitchFamily="34" charset="0"/>
                <a:cs typeface="Helvetica" panose="020B0604020202020204" pitchFamily="34" charset="0"/>
              </a:rPr>
              <a:t>Escenario post reforma: MEMH</a:t>
            </a:r>
          </a:p>
        </p:txBody>
      </p:sp>
      <p:sp>
        <p:nvSpPr>
          <p:cNvPr id="51" name="CuadroTexto 50"/>
          <p:cNvSpPr txBox="1"/>
          <p:nvPr/>
        </p:nvSpPr>
        <p:spPr>
          <a:xfrm rot="5400000">
            <a:off x="5647122" y="4054157"/>
            <a:ext cx="615553" cy="1809476"/>
          </a:xfrm>
          <a:prstGeom prst="rect">
            <a:avLst/>
          </a:prstGeom>
          <a:solidFill>
            <a:srgbClr val="FFC000"/>
          </a:solidFill>
          <a:scene3d>
            <a:camera prst="orthographicFront"/>
            <a:lightRig rig="threePt" dir="t"/>
          </a:scene3d>
          <a:sp3d>
            <a:bevelT/>
          </a:sp3d>
        </p:spPr>
        <p:txBody>
          <a:bodyPr vert="vert270" wrap="square" rtlCol="0">
            <a:spAutoFit/>
          </a:bodyPr>
          <a:lstStyle/>
          <a:p>
            <a:pPr algn="ctr" eaLnBrk="0" fontAlgn="base" hangingPunct="0">
              <a:spcBef>
                <a:spcPct val="0"/>
              </a:spcBef>
              <a:spcAft>
                <a:spcPct val="0"/>
              </a:spcAft>
            </a:pPr>
            <a:r>
              <a:rPr lang="es-ES_tradnl" sz="1400" b="1" dirty="0">
                <a:solidFill>
                  <a:prstClr val="black"/>
                </a:solidFill>
              </a:rPr>
              <a:t>VM de HIDROCARBUROS</a:t>
            </a:r>
          </a:p>
        </p:txBody>
      </p:sp>
      <p:sp>
        <p:nvSpPr>
          <p:cNvPr id="52" name="CuadroTexto 51"/>
          <p:cNvSpPr txBox="1"/>
          <p:nvPr/>
        </p:nvSpPr>
        <p:spPr>
          <a:xfrm rot="5400000">
            <a:off x="8413647" y="4021482"/>
            <a:ext cx="400110" cy="1614600"/>
          </a:xfrm>
          <a:prstGeom prst="rect">
            <a:avLst/>
          </a:prstGeom>
          <a:solidFill>
            <a:srgbClr val="FFC000"/>
          </a:solidFill>
          <a:scene3d>
            <a:camera prst="orthographicFront"/>
            <a:lightRig rig="threePt" dir="t"/>
          </a:scene3d>
          <a:sp3d>
            <a:bevelT/>
          </a:sp3d>
        </p:spPr>
        <p:txBody>
          <a:bodyPr vert="vert270" wrap="square" rtlCol="0">
            <a:spAutoFit/>
          </a:bodyPr>
          <a:lstStyle/>
          <a:p>
            <a:pPr algn="ctr" eaLnBrk="0" fontAlgn="base" hangingPunct="0">
              <a:spcBef>
                <a:spcPct val="0"/>
              </a:spcBef>
              <a:spcAft>
                <a:spcPct val="0"/>
              </a:spcAft>
            </a:pPr>
            <a:r>
              <a:rPr lang="es-ES_tradnl" sz="1400" b="1" dirty="0">
                <a:solidFill>
                  <a:prstClr val="black"/>
                </a:solidFill>
              </a:rPr>
              <a:t>VM de MINAS</a:t>
            </a:r>
          </a:p>
        </p:txBody>
      </p:sp>
      <p:cxnSp>
        <p:nvCxnSpPr>
          <p:cNvPr id="60" name="Conector recto 59"/>
          <p:cNvCxnSpPr>
            <a:endCxn id="53" idx="1"/>
          </p:cNvCxnSpPr>
          <p:nvPr/>
        </p:nvCxnSpPr>
        <p:spPr>
          <a:xfrm>
            <a:off x="2542465" y="4519076"/>
            <a:ext cx="2692" cy="1530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Conector recto 82"/>
          <p:cNvCxnSpPr>
            <a:endCxn id="11" idx="0"/>
          </p:cNvCxnSpPr>
          <p:nvPr/>
        </p:nvCxnSpPr>
        <p:spPr>
          <a:xfrm>
            <a:off x="11049967" y="1410679"/>
            <a:ext cx="0" cy="229097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94" name="Conector recto 3093"/>
          <p:cNvCxnSpPr/>
          <p:nvPr/>
        </p:nvCxnSpPr>
        <p:spPr>
          <a:xfrm flipH="1">
            <a:off x="6086871" y="1367315"/>
            <a:ext cx="4963096"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3103" name="Grupo 3102"/>
          <p:cNvGrpSpPr/>
          <p:nvPr/>
        </p:nvGrpSpPr>
        <p:grpSpPr>
          <a:xfrm>
            <a:off x="1170663" y="1176057"/>
            <a:ext cx="10794596" cy="5584350"/>
            <a:chOff x="523905" y="1132693"/>
            <a:chExt cx="10794596" cy="5584350"/>
          </a:xfrm>
        </p:grpSpPr>
        <p:sp>
          <p:nvSpPr>
            <p:cNvPr id="5" name="CuadroTexto 4"/>
            <p:cNvSpPr txBox="1"/>
            <p:nvPr/>
          </p:nvSpPr>
          <p:spPr>
            <a:xfrm>
              <a:off x="4484949" y="1132693"/>
              <a:ext cx="1601921" cy="469244"/>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2400" b="1" dirty="0"/>
                <a:t>MEM</a:t>
              </a:r>
            </a:p>
          </p:txBody>
        </p:sp>
        <p:sp>
          <p:nvSpPr>
            <p:cNvPr id="9" name="CuadroTexto 8"/>
            <p:cNvSpPr txBox="1"/>
            <p:nvPr/>
          </p:nvSpPr>
          <p:spPr>
            <a:xfrm>
              <a:off x="523905" y="5747272"/>
              <a:ext cx="2611755" cy="531810"/>
            </a:xfrm>
            <a:prstGeom prst="rect">
              <a:avLst/>
            </a:prstGeom>
            <a:solidFill>
              <a:schemeClr val="accent4">
                <a:lumMod val="40000"/>
                <a:lumOff val="60000"/>
              </a:schemeClr>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1400" b="1" dirty="0"/>
                <a:t>Empresa Pública de Generación</a:t>
              </a:r>
            </a:p>
            <a:p>
              <a:pPr algn="ctr" eaLnBrk="0" fontAlgn="base" hangingPunct="0">
                <a:spcBef>
                  <a:spcPct val="0"/>
                </a:spcBef>
                <a:spcAft>
                  <a:spcPct val="0"/>
                </a:spcAft>
              </a:pPr>
              <a:r>
                <a:rPr lang="es-ES_tradnl" sz="1400" b="1" dirty="0"/>
                <a:t>Hidroeléctrica Dominicana</a:t>
              </a:r>
            </a:p>
          </p:txBody>
        </p:sp>
        <p:sp>
          <p:nvSpPr>
            <p:cNvPr id="11" name="CuadroTexto 10"/>
            <p:cNvSpPr txBox="1"/>
            <p:nvPr/>
          </p:nvSpPr>
          <p:spPr>
            <a:xfrm>
              <a:off x="9487916" y="3658288"/>
              <a:ext cx="1830585" cy="969771"/>
            </a:xfrm>
            <a:prstGeom prst="rect">
              <a:avLst/>
            </a:prstGeom>
            <a:solidFill>
              <a:schemeClr val="accent6">
                <a:lumMod val="50000"/>
              </a:schemeClr>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1400" b="1" dirty="0">
                  <a:solidFill>
                    <a:schemeClr val="bg1"/>
                  </a:solidFill>
                </a:rPr>
                <a:t>Superintendencia de</a:t>
              </a:r>
            </a:p>
            <a:p>
              <a:pPr algn="ctr" eaLnBrk="0" fontAlgn="base" hangingPunct="0">
                <a:spcBef>
                  <a:spcPct val="0"/>
                </a:spcBef>
                <a:spcAft>
                  <a:spcPct val="0"/>
                </a:spcAft>
              </a:pPr>
              <a:r>
                <a:rPr lang="es-ES_tradnl" sz="1400" b="1" dirty="0">
                  <a:solidFill>
                    <a:schemeClr val="bg1"/>
                  </a:solidFill>
                </a:rPr>
                <a:t>Electricidad SIE con mismas funciones Ley No. 125-01</a:t>
              </a:r>
            </a:p>
          </p:txBody>
        </p:sp>
        <p:sp>
          <p:nvSpPr>
            <p:cNvPr id="34" name="CuadroTexto 33"/>
            <p:cNvSpPr txBox="1"/>
            <p:nvPr/>
          </p:nvSpPr>
          <p:spPr>
            <a:xfrm>
              <a:off x="3793120" y="5747272"/>
              <a:ext cx="2357171" cy="969771"/>
            </a:xfrm>
            <a:prstGeom prst="rect">
              <a:avLst/>
            </a:prstGeom>
            <a:solidFill>
              <a:schemeClr val="accent4">
                <a:lumMod val="40000"/>
                <a:lumOff val="60000"/>
              </a:schemeClr>
            </a:solidFill>
            <a:scene3d>
              <a:camera prst="orthographicFront"/>
              <a:lightRig rig="threePt" dir="t"/>
            </a:scene3d>
            <a:sp3d>
              <a:bevelT/>
            </a:sp3d>
          </p:spPr>
          <p:txBody>
            <a:bodyPr wrap="square" rtlCol="0">
              <a:spAutoFit/>
            </a:bodyPr>
            <a:lstStyle/>
            <a:p>
              <a:pPr algn="ctr" eaLnBrk="0" fontAlgn="base" hangingPunct="0">
                <a:spcBef>
                  <a:spcPct val="0"/>
                </a:spcBef>
                <a:spcAft>
                  <a:spcPct val="0"/>
                </a:spcAft>
              </a:pPr>
              <a:r>
                <a:rPr lang="es-ES_tradnl" sz="1400" b="1" dirty="0"/>
                <a:t>Empresa</a:t>
              </a:r>
            </a:p>
            <a:p>
              <a:pPr algn="ctr" eaLnBrk="0" fontAlgn="base" hangingPunct="0">
                <a:spcBef>
                  <a:spcPct val="0"/>
                </a:spcBef>
                <a:spcAft>
                  <a:spcPct val="0"/>
                </a:spcAft>
              </a:pPr>
              <a:r>
                <a:rPr lang="es-ES_tradnl" sz="1400" b="1" dirty="0"/>
                <a:t>de Transmisión de Electricidad Dominicana</a:t>
              </a:r>
              <a:r>
                <a:rPr lang="es-ES_tradnl" sz="1400" dirty="0"/>
                <a:t> </a:t>
              </a:r>
              <a:r>
                <a:rPr lang="es-ES_tradnl" sz="1400" b="1" dirty="0"/>
                <a:t>ETED</a:t>
              </a:r>
            </a:p>
          </p:txBody>
        </p:sp>
        <p:sp>
          <p:nvSpPr>
            <p:cNvPr id="35" name="CuadroTexto 34"/>
            <p:cNvSpPr txBox="1"/>
            <p:nvPr/>
          </p:nvSpPr>
          <p:spPr>
            <a:xfrm>
              <a:off x="7165138" y="5750310"/>
              <a:ext cx="2909509" cy="692497"/>
            </a:xfrm>
            <a:prstGeom prst="rect">
              <a:avLst/>
            </a:prstGeom>
            <a:solidFill>
              <a:schemeClr val="accent4">
                <a:lumMod val="40000"/>
                <a:lumOff val="60000"/>
              </a:schemeClr>
            </a:solidFill>
            <a:scene3d>
              <a:camera prst="orthographicFront"/>
              <a:lightRig rig="threePt" dir="t"/>
            </a:scene3d>
            <a:sp3d>
              <a:bevelT/>
            </a:sp3d>
          </p:spPr>
          <p:txBody>
            <a:bodyPr wrap="square" rtlCol="0">
              <a:spAutoFit/>
            </a:bodyPr>
            <a:lstStyle/>
            <a:p>
              <a:pPr marL="285750" indent="-285750" eaLnBrk="0" fontAlgn="base" hangingPunct="0">
                <a:spcBef>
                  <a:spcPct val="0"/>
                </a:spcBef>
                <a:spcAft>
                  <a:spcPct val="0"/>
                </a:spcAft>
                <a:buFont typeface="Wingdings" panose="05000000000000000000" pitchFamily="2" charset="2"/>
                <a:buChar char="q"/>
              </a:pPr>
              <a:r>
                <a:rPr lang="es-ES_tradnl" sz="1300" dirty="0"/>
                <a:t>Empresa Distribuidora </a:t>
              </a:r>
              <a:r>
                <a:rPr lang="es-ES_tradnl" sz="1300" b="1" dirty="0"/>
                <a:t>del Este</a:t>
              </a:r>
            </a:p>
            <a:p>
              <a:pPr marL="285750" indent="-285750" eaLnBrk="0" fontAlgn="base" hangingPunct="0">
                <a:spcBef>
                  <a:spcPct val="0"/>
                </a:spcBef>
                <a:spcAft>
                  <a:spcPct val="0"/>
                </a:spcAft>
                <a:buFont typeface="Wingdings" panose="05000000000000000000" pitchFamily="2" charset="2"/>
                <a:buChar char="q"/>
              </a:pPr>
              <a:r>
                <a:rPr lang="es-ES_tradnl" sz="1300" dirty="0"/>
                <a:t>Empresa Distribuidora </a:t>
              </a:r>
              <a:r>
                <a:rPr lang="es-ES_tradnl" sz="1300" b="1" dirty="0"/>
                <a:t>del Norte</a:t>
              </a:r>
            </a:p>
            <a:p>
              <a:pPr marL="285750" indent="-285750" eaLnBrk="0" fontAlgn="base" hangingPunct="0">
                <a:spcBef>
                  <a:spcPct val="0"/>
                </a:spcBef>
                <a:spcAft>
                  <a:spcPct val="0"/>
                </a:spcAft>
                <a:buFont typeface="Wingdings" panose="05000000000000000000" pitchFamily="2" charset="2"/>
                <a:buChar char="q"/>
              </a:pPr>
              <a:r>
                <a:rPr lang="es-ES_tradnl" sz="1300" dirty="0"/>
                <a:t>Empresa Distribuidora </a:t>
              </a:r>
              <a:r>
                <a:rPr lang="es-ES_tradnl" sz="1300" b="1" dirty="0"/>
                <a:t>del Sur</a:t>
              </a:r>
            </a:p>
          </p:txBody>
        </p:sp>
        <p:sp>
          <p:nvSpPr>
            <p:cNvPr id="40" name="CuadroTexto 39"/>
            <p:cNvSpPr txBox="1"/>
            <p:nvPr/>
          </p:nvSpPr>
          <p:spPr>
            <a:xfrm rot="5400000">
              <a:off x="2678043" y="1587204"/>
              <a:ext cx="615553" cy="1614600"/>
            </a:xfrm>
            <a:prstGeom prst="rect">
              <a:avLst/>
            </a:prstGeom>
            <a:solidFill>
              <a:srgbClr val="002060"/>
            </a:solidFill>
            <a:scene3d>
              <a:camera prst="orthographicFront"/>
              <a:lightRig rig="threePt" dir="t"/>
            </a:scene3d>
            <a:sp3d>
              <a:bevelT/>
            </a:sp3d>
          </p:spPr>
          <p:txBody>
            <a:bodyPr vert="vert270" wrap="square" rtlCol="0">
              <a:spAutoFit/>
            </a:bodyPr>
            <a:lstStyle/>
            <a:p>
              <a:pPr algn="ctr" eaLnBrk="0" fontAlgn="base" hangingPunct="0">
                <a:spcBef>
                  <a:spcPct val="0"/>
                </a:spcBef>
                <a:spcAft>
                  <a:spcPct val="0"/>
                </a:spcAft>
              </a:pPr>
              <a:r>
                <a:rPr lang="es-ES_tradnl" sz="1400" b="1" dirty="0">
                  <a:solidFill>
                    <a:schemeClr val="bg1"/>
                  </a:solidFill>
                </a:rPr>
                <a:t>Unidades Estratégicas</a:t>
              </a:r>
            </a:p>
          </p:txBody>
        </p:sp>
        <p:sp>
          <p:nvSpPr>
            <p:cNvPr id="47" name="CuadroTexto 46"/>
            <p:cNvSpPr txBox="1"/>
            <p:nvPr/>
          </p:nvSpPr>
          <p:spPr>
            <a:xfrm rot="5400000">
              <a:off x="7125500" y="1592251"/>
              <a:ext cx="615553" cy="1614600"/>
            </a:xfrm>
            <a:prstGeom prst="rect">
              <a:avLst/>
            </a:prstGeom>
            <a:solidFill>
              <a:srgbClr val="002060"/>
            </a:solidFill>
            <a:scene3d>
              <a:camera prst="orthographicFront"/>
              <a:lightRig rig="threePt" dir="t"/>
            </a:scene3d>
            <a:sp3d>
              <a:bevelT/>
            </a:sp3d>
          </p:spPr>
          <p:txBody>
            <a:bodyPr vert="vert270" wrap="square" rtlCol="0">
              <a:spAutoFit/>
            </a:bodyPr>
            <a:lstStyle/>
            <a:p>
              <a:pPr algn="ctr" eaLnBrk="0" fontAlgn="base" hangingPunct="0">
                <a:spcBef>
                  <a:spcPct val="0"/>
                </a:spcBef>
                <a:spcAft>
                  <a:spcPct val="0"/>
                </a:spcAft>
              </a:pPr>
              <a:r>
                <a:rPr lang="es-ES_tradnl" sz="1400" b="1" dirty="0">
                  <a:solidFill>
                    <a:schemeClr val="bg1"/>
                  </a:solidFill>
                </a:rPr>
                <a:t>Unidades Estratégicas</a:t>
              </a:r>
            </a:p>
          </p:txBody>
        </p:sp>
        <p:sp>
          <p:nvSpPr>
            <p:cNvPr id="48" name="CuadroTexto 47"/>
            <p:cNvSpPr txBox="1"/>
            <p:nvPr/>
          </p:nvSpPr>
          <p:spPr>
            <a:xfrm rot="5400000">
              <a:off x="4963983" y="3200750"/>
              <a:ext cx="615553" cy="1614600"/>
            </a:xfrm>
            <a:prstGeom prst="rect">
              <a:avLst/>
            </a:prstGeom>
            <a:solidFill>
              <a:srgbClr val="7030A0"/>
            </a:solidFill>
            <a:scene3d>
              <a:camera prst="orthographicFront"/>
              <a:lightRig rig="threePt" dir="t"/>
            </a:scene3d>
            <a:sp3d>
              <a:bevelT/>
            </a:sp3d>
          </p:spPr>
          <p:txBody>
            <a:bodyPr vert="vert270" wrap="square" rtlCol="0">
              <a:spAutoFit/>
            </a:bodyPr>
            <a:lstStyle/>
            <a:p>
              <a:pPr algn="ctr" eaLnBrk="0" fontAlgn="base" hangingPunct="0">
                <a:spcBef>
                  <a:spcPct val="0"/>
                </a:spcBef>
                <a:spcAft>
                  <a:spcPct val="0"/>
                </a:spcAft>
              </a:pPr>
              <a:r>
                <a:rPr lang="es-ES_tradnl" sz="1400" b="1" dirty="0">
                  <a:solidFill>
                    <a:schemeClr val="bg1"/>
                  </a:solidFill>
                </a:rPr>
                <a:t>Unidades Sustantivas:</a:t>
              </a:r>
            </a:p>
          </p:txBody>
        </p:sp>
        <p:sp>
          <p:nvSpPr>
            <p:cNvPr id="49" name="CuadroTexto 48"/>
            <p:cNvSpPr txBox="1"/>
            <p:nvPr/>
          </p:nvSpPr>
          <p:spPr>
            <a:xfrm rot="5400000">
              <a:off x="7255289" y="2520817"/>
              <a:ext cx="400110" cy="1614600"/>
            </a:xfrm>
            <a:prstGeom prst="rect">
              <a:avLst/>
            </a:prstGeom>
            <a:solidFill>
              <a:srgbClr val="002060"/>
            </a:solidFill>
            <a:scene3d>
              <a:camera prst="orthographicFront"/>
              <a:lightRig rig="threePt" dir="t"/>
            </a:scene3d>
            <a:sp3d>
              <a:bevelT/>
            </a:sp3d>
          </p:spPr>
          <p:txBody>
            <a:bodyPr vert="vert270" wrap="square" rtlCol="0">
              <a:spAutoFit/>
            </a:bodyPr>
            <a:lstStyle/>
            <a:p>
              <a:pPr algn="ctr" eaLnBrk="0" fontAlgn="base" hangingPunct="0">
                <a:spcBef>
                  <a:spcPct val="0"/>
                </a:spcBef>
                <a:spcAft>
                  <a:spcPct val="0"/>
                </a:spcAft>
              </a:pPr>
              <a:r>
                <a:rPr lang="es-ES_tradnl" sz="1400" b="1" dirty="0">
                  <a:solidFill>
                    <a:schemeClr val="bg1"/>
                  </a:solidFill>
                </a:rPr>
                <a:t>Unidades de Apoyo</a:t>
              </a:r>
            </a:p>
          </p:txBody>
        </p:sp>
        <p:sp>
          <p:nvSpPr>
            <p:cNvPr id="50" name="CuadroTexto 49"/>
            <p:cNvSpPr txBox="1"/>
            <p:nvPr/>
          </p:nvSpPr>
          <p:spPr>
            <a:xfrm rot="5400000">
              <a:off x="2777001" y="2515182"/>
              <a:ext cx="400110" cy="1614600"/>
            </a:xfrm>
            <a:prstGeom prst="rect">
              <a:avLst/>
            </a:prstGeom>
            <a:solidFill>
              <a:srgbClr val="002060"/>
            </a:solidFill>
            <a:scene3d>
              <a:camera prst="orthographicFront"/>
              <a:lightRig rig="threePt" dir="t"/>
            </a:scene3d>
            <a:sp3d>
              <a:bevelT/>
            </a:sp3d>
          </p:spPr>
          <p:txBody>
            <a:bodyPr vert="vert270" wrap="square" rtlCol="0">
              <a:spAutoFit/>
            </a:bodyPr>
            <a:lstStyle/>
            <a:p>
              <a:pPr algn="ctr" eaLnBrk="0" fontAlgn="base" hangingPunct="0">
                <a:spcBef>
                  <a:spcPct val="0"/>
                </a:spcBef>
                <a:spcAft>
                  <a:spcPct val="0"/>
                </a:spcAft>
              </a:pPr>
              <a:r>
                <a:rPr lang="es-ES_tradnl" sz="1400" b="1" dirty="0">
                  <a:solidFill>
                    <a:schemeClr val="bg1"/>
                  </a:solidFill>
                </a:rPr>
                <a:t>Unidades de Apoyo</a:t>
              </a:r>
            </a:p>
          </p:txBody>
        </p:sp>
        <p:cxnSp>
          <p:nvCxnSpPr>
            <p:cNvPr id="4" name="Conector recto 3"/>
            <p:cNvCxnSpPr/>
            <p:nvPr/>
          </p:nvCxnSpPr>
          <p:spPr>
            <a:xfrm>
              <a:off x="5285678" y="1601937"/>
              <a:ext cx="0" cy="20563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40" idx="0"/>
              <a:endCxn id="47" idx="2"/>
            </p:cNvCxnSpPr>
            <p:nvPr/>
          </p:nvCxnSpPr>
          <p:spPr>
            <a:xfrm>
              <a:off x="3793120" y="2394505"/>
              <a:ext cx="2832857" cy="50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ector recto 21"/>
            <p:cNvCxnSpPr>
              <a:endCxn id="49" idx="2"/>
            </p:cNvCxnSpPr>
            <p:nvPr/>
          </p:nvCxnSpPr>
          <p:spPr>
            <a:xfrm>
              <a:off x="3793120" y="3322482"/>
              <a:ext cx="2854924" cy="56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rot="5400000">
              <a:off x="1698344" y="4021482"/>
              <a:ext cx="400110" cy="1614600"/>
            </a:xfrm>
            <a:prstGeom prst="rect">
              <a:avLst/>
            </a:prstGeom>
            <a:solidFill>
              <a:srgbClr val="FFC000"/>
            </a:solidFill>
            <a:scene3d>
              <a:camera prst="orthographicFront"/>
              <a:lightRig rig="threePt" dir="t"/>
            </a:scene3d>
            <a:sp3d>
              <a:bevelT/>
            </a:sp3d>
          </p:spPr>
          <p:txBody>
            <a:bodyPr vert="vert270" wrap="square" rtlCol="0">
              <a:spAutoFit/>
            </a:bodyPr>
            <a:lstStyle/>
            <a:p>
              <a:pPr algn="ctr" eaLnBrk="0" fontAlgn="base" hangingPunct="0">
                <a:spcBef>
                  <a:spcPct val="0"/>
                </a:spcBef>
                <a:spcAft>
                  <a:spcPct val="0"/>
                </a:spcAft>
              </a:pPr>
              <a:r>
                <a:rPr lang="es-ES_tradnl" sz="1400" b="1" dirty="0"/>
                <a:t>VM de ENERGÍA</a:t>
              </a:r>
            </a:p>
          </p:txBody>
        </p:sp>
        <p:cxnSp>
          <p:nvCxnSpPr>
            <p:cNvPr id="54" name="Conector recto 53"/>
            <p:cNvCxnSpPr/>
            <p:nvPr/>
          </p:nvCxnSpPr>
          <p:spPr>
            <a:xfrm>
              <a:off x="1895707" y="4475712"/>
              <a:ext cx="67241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flipH="1">
              <a:off x="5307255" y="4476683"/>
              <a:ext cx="4548" cy="1409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72" name="Conector recto 3071"/>
            <p:cNvCxnSpPr/>
            <p:nvPr/>
          </p:nvCxnSpPr>
          <p:spPr>
            <a:xfrm>
              <a:off x="8619893" y="4475712"/>
              <a:ext cx="0" cy="1512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76" name="Conector recto 3075"/>
            <p:cNvCxnSpPr/>
            <p:nvPr/>
          </p:nvCxnSpPr>
          <p:spPr>
            <a:xfrm>
              <a:off x="1829782" y="5515372"/>
              <a:ext cx="6879320" cy="379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80" name="Conector recto 3079"/>
            <p:cNvCxnSpPr/>
            <p:nvPr/>
          </p:nvCxnSpPr>
          <p:spPr>
            <a:xfrm>
              <a:off x="8709102" y="5553307"/>
              <a:ext cx="0" cy="193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82" name="Conector recto 3081"/>
            <p:cNvCxnSpPr/>
            <p:nvPr/>
          </p:nvCxnSpPr>
          <p:spPr>
            <a:xfrm>
              <a:off x="4984595" y="5531004"/>
              <a:ext cx="0" cy="216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86" name="Conector recto 3085"/>
            <p:cNvCxnSpPr/>
            <p:nvPr/>
          </p:nvCxnSpPr>
          <p:spPr>
            <a:xfrm>
              <a:off x="1829782" y="5494755"/>
              <a:ext cx="0" cy="238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88" name="Conector recto 3087"/>
            <p:cNvCxnSpPr>
              <a:stCxn id="5" idx="1"/>
            </p:cNvCxnSpPr>
            <p:nvPr/>
          </p:nvCxnSpPr>
          <p:spPr>
            <a:xfrm flipH="1">
              <a:off x="4159405" y="1367315"/>
              <a:ext cx="325544"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90" name="Conector recto 3089"/>
            <p:cNvCxnSpPr/>
            <p:nvPr/>
          </p:nvCxnSpPr>
          <p:spPr>
            <a:xfrm>
              <a:off x="4159405" y="1367315"/>
              <a:ext cx="0" cy="418599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98" name="Conector recto 3097"/>
            <p:cNvCxnSpPr/>
            <p:nvPr/>
          </p:nvCxnSpPr>
          <p:spPr>
            <a:xfrm>
              <a:off x="10549054" y="4628059"/>
              <a:ext cx="11151" cy="6144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00" name="Conector recto 3099"/>
            <p:cNvCxnSpPr/>
            <p:nvPr/>
          </p:nvCxnSpPr>
          <p:spPr>
            <a:xfrm flipH="1">
              <a:off x="7165138" y="5242551"/>
              <a:ext cx="33950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02" name="Conector recto 3101"/>
            <p:cNvCxnSpPr/>
            <p:nvPr/>
          </p:nvCxnSpPr>
          <p:spPr>
            <a:xfrm>
              <a:off x="7165138" y="5242551"/>
              <a:ext cx="0" cy="310756"/>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6727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59723" y="477079"/>
            <a:ext cx="9582978" cy="830997"/>
          </a:xfrm>
          <a:prstGeom prst="rect">
            <a:avLst/>
          </a:prstGeom>
          <a:noFill/>
        </p:spPr>
        <p:txBody>
          <a:bodyPr wrap="square" rtlCol="0">
            <a:spAutoFit/>
          </a:bodyPr>
          <a:lstStyle/>
          <a:p>
            <a:r>
              <a:rPr lang="es-ES_tradnl" sz="2400" b="1" dirty="0">
                <a:solidFill>
                  <a:schemeClr val="bg1"/>
                </a:solidFill>
                <a:latin typeface="Helvetica" panose="020B0604020202020204" pitchFamily="34" charset="0"/>
                <a:cs typeface="Helvetica" panose="020B0604020202020204" pitchFamily="34" charset="0"/>
              </a:rPr>
              <a:t>Reforma para el Reordenamiento y Reorganización del Sector Energético y Minero de la República Dominicana</a:t>
            </a:r>
          </a:p>
        </p:txBody>
      </p:sp>
      <p:sp>
        <p:nvSpPr>
          <p:cNvPr id="5" name="CuadroTexto 4"/>
          <p:cNvSpPr txBox="1"/>
          <p:nvPr/>
        </p:nvSpPr>
        <p:spPr>
          <a:xfrm>
            <a:off x="1859722" y="2445026"/>
            <a:ext cx="9100377" cy="3477875"/>
          </a:xfrm>
          <a:prstGeom prst="rect">
            <a:avLst/>
          </a:prstGeom>
          <a:noFill/>
        </p:spPr>
        <p:txBody>
          <a:bodyPr wrap="square" rtlCol="0">
            <a:spAutoFit/>
          </a:bodyPr>
          <a:lstStyle/>
          <a:p>
            <a:r>
              <a:rPr lang="es-ES_tradnl" sz="2800" b="1" dirty="0">
                <a:solidFill>
                  <a:srgbClr val="0070C0"/>
                </a:solidFill>
                <a:latin typeface="Helvetica" panose="020B0604020202020204" pitchFamily="34" charset="0"/>
                <a:cs typeface="Helvetica" panose="020B0604020202020204" pitchFamily="34" charset="0"/>
              </a:rPr>
              <a:t>Contenido:</a:t>
            </a:r>
          </a:p>
          <a:p>
            <a:endParaRPr lang="es-ES_tradnl" sz="2400" dirty="0">
              <a:latin typeface="Helvetica" panose="020B0604020202020204" pitchFamily="34" charset="0"/>
              <a:cs typeface="Helvetica" panose="020B0604020202020204" pitchFamily="34" charset="0"/>
            </a:endParaRPr>
          </a:p>
          <a:p>
            <a:pPr marL="400050" indent="-400050">
              <a:buAutoNum type="romanUcPeriod"/>
            </a:pPr>
            <a:r>
              <a:rPr lang="es-DO" sz="2400" dirty="0">
                <a:solidFill>
                  <a:srgbClr val="002060"/>
                </a:solidFill>
                <a:latin typeface="Helvetica" panose="020B0604020202020204" pitchFamily="34" charset="0"/>
                <a:cs typeface="Helvetica" panose="020B0604020202020204" pitchFamily="34" charset="0"/>
              </a:rPr>
              <a:t>Instituciones, Instrumentos Jurídicos, Sectores y Objetivos de las Reformas</a:t>
            </a:r>
          </a:p>
          <a:p>
            <a:endParaRPr lang="es-ES_tradnl" sz="2400" dirty="0">
              <a:solidFill>
                <a:srgbClr val="002060"/>
              </a:solidFill>
              <a:latin typeface="Helvetica" panose="020B0604020202020204" pitchFamily="34" charset="0"/>
              <a:cs typeface="Helvetica" panose="020B0604020202020204" pitchFamily="34" charset="0"/>
            </a:endParaRPr>
          </a:p>
          <a:p>
            <a:r>
              <a:rPr lang="es-ES_tradnl" sz="2400" dirty="0">
                <a:solidFill>
                  <a:srgbClr val="002060"/>
                </a:solidFill>
                <a:latin typeface="Helvetica" panose="020B0604020202020204" pitchFamily="34" charset="0"/>
                <a:cs typeface="Helvetica" panose="020B0604020202020204" pitchFamily="34" charset="0"/>
              </a:rPr>
              <a:t>II. Actores Institucionales y necesidad de la Reforma</a:t>
            </a:r>
          </a:p>
          <a:p>
            <a:endParaRPr lang="es-DO" sz="2400" dirty="0">
              <a:solidFill>
                <a:srgbClr val="002060"/>
              </a:solidFill>
              <a:latin typeface="Helvetica" panose="020B0604020202020204" pitchFamily="34" charset="0"/>
              <a:cs typeface="Helvetica" panose="020B0604020202020204" pitchFamily="34" charset="0"/>
            </a:endParaRPr>
          </a:p>
          <a:p>
            <a:r>
              <a:rPr lang="es-DO" sz="2400" dirty="0">
                <a:solidFill>
                  <a:srgbClr val="002060"/>
                </a:solidFill>
                <a:latin typeface="Helvetica" panose="020B0604020202020204" pitchFamily="34" charset="0"/>
                <a:cs typeface="Helvetica" panose="020B0604020202020204" pitchFamily="34" charset="0"/>
              </a:rPr>
              <a:t>III. Acciones, Impactos y/o Resultados de la Reforma Institucional</a:t>
            </a:r>
          </a:p>
          <a:p>
            <a:endParaRPr lang="es-ES_tradnl" sz="2400" b="1" dirty="0">
              <a:solidFill>
                <a:srgbClr val="0070C0"/>
              </a:solidFill>
              <a:latin typeface="Helvetica" panose="020B0604020202020204" pitchFamily="34" charset="0"/>
              <a:cs typeface="Helvetica" panose="020B0604020202020204" pitchFamily="34" charset="0"/>
            </a:endParaRPr>
          </a:p>
        </p:txBody>
      </p:sp>
      <p:pic>
        <p:nvPicPr>
          <p:cNvPr id="2" name="Imagen 1"/>
          <p:cNvPicPr>
            <a:picLocks noChangeAspect="1"/>
          </p:cNvPicPr>
          <p:nvPr/>
        </p:nvPicPr>
        <p:blipFill>
          <a:blip r:embed="rId2"/>
          <a:stretch>
            <a:fillRect/>
          </a:stretch>
        </p:blipFill>
        <p:spPr>
          <a:xfrm>
            <a:off x="0" y="1"/>
            <a:ext cx="1619250" cy="1587500"/>
          </a:xfrm>
          <a:prstGeom prst="rect">
            <a:avLst/>
          </a:prstGeom>
        </p:spPr>
      </p:pic>
    </p:spTree>
    <p:extLst>
      <p:ext uri="{BB962C8B-B14F-4D97-AF65-F5344CB8AC3E}">
        <p14:creationId xmlns:p14="http://schemas.microsoft.com/office/powerpoint/2010/main" val="13787656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6706"/>
            <a:ext cx="10515600" cy="1325563"/>
          </a:xfrm>
          <a:solidFill>
            <a:schemeClr val="tx1"/>
          </a:solidFill>
        </p:spPr>
        <p:txBody>
          <a:bodyPr/>
          <a:lstStyle/>
          <a:p>
            <a:pPr lvl="0" algn="l">
              <a:lnSpc>
                <a:spcPct val="100000"/>
              </a:lnSpc>
              <a:spcBef>
                <a:spcPts val="0"/>
              </a:spcBef>
            </a:pPr>
            <a:r>
              <a:rPr lang="es-ES_tradnl" sz="2000" dirty="0">
                <a:latin typeface="Helvetica" panose="020B0604020202020204" pitchFamily="34" charset="0"/>
                <a:ea typeface="+mn-ea"/>
                <a:cs typeface="Helvetica" panose="020B0604020202020204" pitchFamily="34" charset="0"/>
              </a:rPr>
              <a:t>I. Instituciones, Instrumentos Jurídicos, Sectores y Objetivos de las Reformas</a:t>
            </a:r>
            <a:br>
              <a:rPr lang="es-ES_tradnl" sz="2000" b="0" dirty="0">
                <a:latin typeface="Helvetica" panose="020B0604020202020204" pitchFamily="34" charset="0"/>
                <a:ea typeface="+mn-ea"/>
                <a:cs typeface="Helvetica" panose="020B0604020202020204" pitchFamily="34" charset="0"/>
              </a:rPr>
            </a:br>
            <a:br>
              <a:rPr lang="es-ES_tradnl" sz="2800" dirty="0">
                <a:latin typeface="Helvetica" panose="020B0604020202020204" pitchFamily="34" charset="0"/>
                <a:cs typeface="Helvetica" panose="020B0604020202020204" pitchFamily="34" charset="0"/>
              </a:rPr>
            </a:br>
            <a:br>
              <a:rPr lang="es-ES_tradnl" dirty="0">
                <a:latin typeface="Helvetica" panose="020B0604020202020204" pitchFamily="34" charset="0"/>
                <a:cs typeface="Helvetica" panose="020B0604020202020204" pitchFamily="34" charset="0"/>
              </a:rPr>
            </a:br>
            <a:endParaRPr lang="es-ES_tradnl" dirty="0">
              <a:latin typeface="Helvetica" panose="020B0604020202020204" pitchFamily="34" charset="0"/>
              <a:cs typeface="Helvetica" panose="020B0604020202020204" pitchFamily="34" charset="0"/>
            </a:endParaRPr>
          </a:p>
        </p:txBody>
      </p:sp>
      <p:grpSp>
        <p:nvGrpSpPr>
          <p:cNvPr id="3" name="Grupo 2"/>
          <p:cNvGrpSpPr/>
          <p:nvPr/>
        </p:nvGrpSpPr>
        <p:grpSpPr>
          <a:xfrm>
            <a:off x="241300" y="1670499"/>
            <a:ext cx="12057185" cy="5406334"/>
            <a:chOff x="0" y="1641924"/>
            <a:chExt cx="12057185" cy="5406334"/>
          </a:xfrm>
        </p:grpSpPr>
        <p:sp>
          <p:nvSpPr>
            <p:cNvPr id="23" name="Flecha izquierda 22"/>
            <p:cNvSpPr/>
            <p:nvPr/>
          </p:nvSpPr>
          <p:spPr>
            <a:xfrm rot="13264101">
              <a:off x="7858328" y="2945913"/>
              <a:ext cx="304969" cy="484632"/>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4472C4">
                    <a:lumMod val="50000"/>
                  </a:srgbClr>
                </a:solidFill>
              </a:endParaRPr>
            </a:p>
          </p:txBody>
        </p:sp>
        <p:grpSp>
          <p:nvGrpSpPr>
            <p:cNvPr id="33" name="Grupo 32"/>
            <p:cNvGrpSpPr/>
            <p:nvPr/>
          </p:nvGrpSpPr>
          <p:grpSpPr>
            <a:xfrm>
              <a:off x="0" y="1641924"/>
              <a:ext cx="12057185" cy="5406334"/>
              <a:chOff x="43898" y="1614691"/>
              <a:chExt cx="12057185" cy="5406334"/>
            </a:xfrm>
          </p:grpSpPr>
          <p:sp>
            <p:nvSpPr>
              <p:cNvPr id="27" name="Flecha abajo 26"/>
              <p:cNvSpPr/>
              <p:nvPr/>
            </p:nvSpPr>
            <p:spPr>
              <a:xfrm>
                <a:off x="10634872" y="2019300"/>
                <a:ext cx="430442" cy="4666119"/>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9" name="Flecha izquierda 8"/>
              <p:cNvSpPr/>
              <p:nvPr/>
            </p:nvSpPr>
            <p:spPr>
              <a:xfrm>
                <a:off x="5852272" y="4068485"/>
                <a:ext cx="4118332" cy="33865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aphicFrame>
            <p:nvGraphicFramePr>
              <p:cNvPr id="30" name="Diagrama 29"/>
              <p:cNvGraphicFramePr/>
              <p:nvPr/>
            </p:nvGraphicFramePr>
            <p:xfrm>
              <a:off x="9970603" y="2508800"/>
              <a:ext cx="1915889"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upo 12"/>
              <p:cNvGrpSpPr/>
              <p:nvPr/>
            </p:nvGrpSpPr>
            <p:grpSpPr>
              <a:xfrm>
                <a:off x="1457734" y="1879197"/>
                <a:ext cx="10643349" cy="5032375"/>
                <a:chOff x="838199" y="1815685"/>
                <a:chExt cx="11217965" cy="5032375"/>
              </a:xfrm>
            </p:grpSpPr>
            <p:sp>
              <p:nvSpPr>
                <p:cNvPr id="14" name="Rectángulo 13"/>
                <p:cNvSpPr/>
                <p:nvPr/>
              </p:nvSpPr>
              <p:spPr>
                <a:xfrm>
                  <a:off x="838199" y="1815685"/>
                  <a:ext cx="11217965" cy="5032375"/>
                </a:xfrm>
                <a:prstGeom prst="rect">
                  <a:avLst/>
                </a:prstGeom>
                <a:noFill/>
              </p:spPr>
            </p:sp>
            <p:sp>
              <p:nvSpPr>
                <p:cNvPr id="15" name="Forma libre 14"/>
                <p:cNvSpPr/>
                <p:nvPr/>
              </p:nvSpPr>
              <p:spPr>
                <a:xfrm>
                  <a:off x="4812507" y="1889733"/>
                  <a:ext cx="2841023" cy="1756767"/>
                </a:xfrm>
                <a:custGeom>
                  <a:avLst/>
                  <a:gdLst>
                    <a:gd name="connsiteX0" fmla="*/ 0 w 2390577"/>
                    <a:gd name="connsiteY0" fmla="*/ 896553 h 1793106"/>
                    <a:gd name="connsiteX1" fmla="*/ 1195289 w 2390577"/>
                    <a:gd name="connsiteY1" fmla="*/ 0 h 1793106"/>
                    <a:gd name="connsiteX2" fmla="*/ 2390578 w 2390577"/>
                    <a:gd name="connsiteY2" fmla="*/ 896553 h 1793106"/>
                    <a:gd name="connsiteX3" fmla="*/ 1195289 w 2390577"/>
                    <a:gd name="connsiteY3" fmla="*/ 1793106 h 1793106"/>
                    <a:gd name="connsiteX4" fmla="*/ 0 w 2390577"/>
                    <a:gd name="connsiteY4" fmla="*/ 896553 h 1793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577" h="1793106">
                      <a:moveTo>
                        <a:pt x="0" y="896553"/>
                      </a:moveTo>
                      <a:cubicBezTo>
                        <a:pt x="0" y="401400"/>
                        <a:pt x="535149" y="0"/>
                        <a:pt x="1195289" y="0"/>
                      </a:cubicBezTo>
                      <a:cubicBezTo>
                        <a:pt x="1855429" y="0"/>
                        <a:pt x="2390578" y="401400"/>
                        <a:pt x="2390578" y="896553"/>
                      </a:cubicBezTo>
                      <a:cubicBezTo>
                        <a:pt x="2390578" y="1391706"/>
                        <a:pt x="1855429" y="1793106"/>
                        <a:pt x="1195289" y="1793106"/>
                      </a:cubicBezTo>
                      <a:cubicBezTo>
                        <a:pt x="535149" y="1793106"/>
                        <a:pt x="0" y="1391706"/>
                        <a:pt x="0" y="896553"/>
                      </a:cubicBezTo>
                      <a:close/>
                    </a:path>
                  </a:pathLst>
                </a:custGeom>
                <a:solidFill>
                  <a:schemeClr val="accent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412" tIns="282914" rIns="370412" bIns="282914" numCol="1" spcCol="1270" anchor="ctr" anchorCtr="0">
                  <a:noAutofit/>
                </a:bodyPr>
                <a:lstStyle/>
                <a:p>
                  <a:pPr algn="ctr" defTabSz="711200">
                    <a:lnSpc>
                      <a:spcPct val="90000"/>
                    </a:lnSpc>
                    <a:spcBef>
                      <a:spcPct val="0"/>
                    </a:spcBef>
                    <a:spcAft>
                      <a:spcPct val="35000"/>
                    </a:spcAft>
                  </a:pPr>
                  <a:r>
                    <a:rPr lang="es-ES_tradnl" sz="1600" b="1" dirty="0">
                      <a:solidFill>
                        <a:prstClr val="white"/>
                      </a:solidFill>
                      <a:latin typeface="Georgia" panose="02040502050405020303" pitchFamily="18" charset="0"/>
                    </a:rPr>
                    <a:t>Anteproyecto de Ley que enmienda la Ley No. 100-13 que crea el Ministerio de Energía y Minas</a:t>
                  </a:r>
                </a:p>
              </p:txBody>
            </p:sp>
            <p:sp>
              <p:nvSpPr>
                <p:cNvPr id="16" name="Forma libre 15"/>
                <p:cNvSpPr/>
                <p:nvPr/>
              </p:nvSpPr>
              <p:spPr>
                <a:xfrm rot="18021597" flipH="1">
                  <a:off x="7338127" y="4834199"/>
                  <a:ext cx="368775" cy="545976"/>
                </a:xfrm>
                <a:custGeom>
                  <a:avLst/>
                  <a:gdLst>
                    <a:gd name="connsiteX0" fmla="*/ 0 w 377012"/>
                    <a:gd name="connsiteY0" fmla="*/ 108701 h 543507"/>
                    <a:gd name="connsiteX1" fmla="*/ 188506 w 377012"/>
                    <a:gd name="connsiteY1" fmla="*/ 108701 h 543507"/>
                    <a:gd name="connsiteX2" fmla="*/ 188506 w 377012"/>
                    <a:gd name="connsiteY2" fmla="*/ 0 h 543507"/>
                    <a:gd name="connsiteX3" fmla="*/ 377012 w 377012"/>
                    <a:gd name="connsiteY3" fmla="*/ 271754 h 543507"/>
                    <a:gd name="connsiteX4" fmla="*/ 188506 w 377012"/>
                    <a:gd name="connsiteY4" fmla="*/ 543507 h 543507"/>
                    <a:gd name="connsiteX5" fmla="*/ 188506 w 377012"/>
                    <a:gd name="connsiteY5" fmla="*/ 434806 h 543507"/>
                    <a:gd name="connsiteX6" fmla="*/ 0 w 377012"/>
                    <a:gd name="connsiteY6" fmla="*/ 434806 h 543507"/>
                    <a:gd name="connsiteX7" fmla="*/ 0 w 377012"/>
                    <a:gd name="connsiteY7" fmla="*/ 108701 h 54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012" h="543507">
                      <a:moveTo>
                        <a:pt x="0" y="108701"/>
                      </a:moveTo>
                      <a:lnTo>
                        <a:pt x="188506" y="108701"/>
                      </a:lnTo>
                      <a:lnTo>
                        <a:pt x="188506" y="0"/>
                      </a:lnTo>
                      <a:lnTo>
                        <a:pt x="377012" y="271754"/>
                      </a:lnTo>
                      <a:lnTo>
                        <a:pt x="188506" y="543507"/>
                      </a:lnTo>
                      <a:lnTo>
                        <a:pt x="188506" y="434806"/>
                      </a:lnTo>
                      <a:lnTo>
                        <a:pt x="0" y="434806"/>
                      </a:lnTo>
                      <a:lnTo>
                        <a:pt x="0" y="108701"/>
                      </a:lnTo>
                      <a:close/>
                    </a:path>
                  </a:pathLst>
                </a:custGeom>
                <a:solidFill>
                  <a:schemeClr val="accent6">
                    <a:lumMod val="50000"/>
                  </a:schemeClr>
                </a:solidFill>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13103" tIns="108700" rIns="0" bIns="108701" numCol="1" spcCol="1270" anchor="ctr" anchorCtr="0">
                  <a:noAutofit/>
                </a:bodyPr>
                <a:lstStyle/>
                <a:p>
                  <a:pPr algn="ctr" defTabSz="1022350">
                    <a:lnSpc>
                      <a:spcPct val="90000"/>
                    </a:lnSpc>
                    <a:spcBef>
                      <a:spcPct val="0"/>
                    </a:spcBef>
                    <a:spcAft>
                      <a:spcPct val="35000"/>
                    </a:spcAft>
                  </a:pPr>
                  <a:endParaRPr lang="es-ES_tradnl" sz="2300">
                    <a:solidFill>
                      <a:prstClr val="white"/>
                    </a:solidFill>
                  </a:endParaRPr>
                </a:p>
              </p:txBody>
            </p:sp>
            <p:sp>
              <p:nvSpPr>
                <p:cNvPr id="17" name="Forma libre 16"/>
                <p:cNvSpPr/>
                <p:nvPr/>
              </p:nvSpPr>
              <p:spPr>
                <a:xfrm>
                  <a:off x="7146300" y="3169594"/>
                  <a:ext cx="2434927" cy="2027894"/>
                </a:xfrm>
                <a:custGeom>
                  <a:avLst/>
                  <a:gdLst>
                    <a:gd name="connsiteX0" fmla="*/ 0 w 2434927"/>
                    <a:gd name="connsiteY0" fmla="*/ 961500 h 1923000"/>
                    <a:gd name="connsiteX1" fmla="*/ 1217464 w 2434927"/>
                    <a:gd name="connsiteY1" fmla="*/ 0 h 1923000"/>
                    <a:gd name="connsiteX2" fmla="*/ 2434928 w 2434927"/>
                    <a:gd name="connsiteY2" fmla="*/ 961500 h 1923000"/>
                    <a:gd name="connsiteX3" fmla="*/ 1217464 w 2434927"/>
                    <a:gd name="connsiteY3" fmla="*/ 1923000 h 1923000"/>
                    <a:gd name="connsiteX4" fmla="*/ 0 w 2434927"/>
                    <a:gd name="connsiteY4" fmla="*/ 961500 h 192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927" h="1923000">
                      <a:moveTo>
                        <a:pt x="0" y="961500"/>
                      </a:moveTo>
                      <a:cubicBezTo>
                        <a:pt x="0" y="430478"/>
                        <a:pt x="545077" y="0"/>
                        <a:pt x="1217464" y="0"/>
                      </a:cubicBezTo>
                      <a:cubicBezTo>
                        <a:pt x="1889851" y="0"/>
                        <a:pt x="2434928" y="430478"/>
                        <a:pt x="2434928" y="961500"/>
                      </a:cubicBezTo>
                      <a:cubicBezTo>
                        <a:pt x="2434928" y="1492522"/>
                        <a:pt x="1889851" y="1923000"/>
                        <a:pt x="1217464" y="1923000"/>
                      </a:cubicBezTo>
                      <a:cubicBezTo>
                        <a:pt x="545077" y="1923000"/>
                        <a:pt x="0" y="1492522"/>
                        <a:pt x="0" y="961500"/>
                      </a:cubicBezTo>
                      <a:close/>
                    </a:path>
                  </a:pathLst>
                </a:cu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6907" tIns="301937" rIns="376907" bIns="301937" numCol="1" spcCol="1270" anchor="ctr" anchorCtr="0">
                  <a:noAutofit/>
                </a:bodyPr>
                <a:lstStyle/>
                <a:p>
                  <a:pPr algn="ctr" defTabSz="711200">
                    <a:lnSpc>
                      <a:spcPct val="90000"/>
                    </a:lnSpc>
                    <a:spcBef>
                      <a:spcPct val="0"/>
                    </a:spcBef>
                    <a:spcAft>
                      <a:spcPct val="35000"/>
                    </a:spcAft>
                  </a:pPr>
                  <a:r>
                    <a:rPr lang="es-ES_tradnl" sz="1600" b="1" dirty="0">
                      <a:solidFill>
                        <a:prstClr val="white"/>
                      </a:solidFill>
                      <a:latin typeface="Georgia" panose="02040502050405020303" pitchFamily="18" charset="0"/>
                    </a:rPr>
                    <a:t>Anteproyecto de Ley que reorganiza el Ministerio de Industria, Comercio y Mipymes</a:t>
                  </a:r>
                </a:p>
              </p:txBody>
            </p:sp>
            <p:sp>
              <p:nvSpPr>
                <p:cNvPr id="18" name="Forma libre 17"/>
                <p:cNvSpPr/>
                <p:nvPr/>
              </p:nvSpPr>
              <p:spPr>
                <a:xfrm rot="21478462">
                  <a:off x="7180231" y="5651602"/>
                  <a:ext cx="192325" cy="543507"/>
                </a:xfrm>
                <a:custGeom>
                  <a:avLst/>
                  <a:gdLst>
                    <a:gd name="connsiteX0" fmla="*/ 0 w 192325"/>
                    <a:gd name="connsiteY0" fmla="*/ 108701 h 543507"/>
                    <a:gd name="connsiteX1" fmla="*/ 96163 w 192325"/>
                    <a:gd name="connsiteY1" fmla="*/ 108701 h 543507"/>
                    <a:gd name="connsiteX2" fmla="*/ 96163 w 192325"/>
                    <a:gd name="connsiteY2" fmla="*/ 0 h 543507"/>
                    <a:gd name="connsiteX3" fmla="*/ 192325 w 192325"/>
                    <a:gd name="connsiteY3" fmla="*/ 271754 h 543507"/>
                    <a:gd name="connsiteX4" fmla="*/ 96163 w 192325"/>
                    <a:gd name="connsiteY4" fmla="*/ 543507 h 543507"/>
                    <a:gd name="connsiteX5" fmla="*/ 96163 w 192325"/>
                    <a:gd name="connsiteY5" fmla="*/ 434806 h 543507"/>
                    <a:gd name="connsiteX6" fmla="*/ 0 w 192325"/>
                    <a:gd name="connsiteY6" fmla="*/ 434806 h 543507"/>
                    <a:gd name="connsiteX7" fmla="*/ 0 w 192325"/>
                    <a:gd name="connsiteY7" fmla="*/ 108701 h 54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325" h="543507">
                      <a:moveTo>
                        <a:pt x="0" y="108701"/>
                      </a:moveTo>
                      <a:lnTo>
                        <a:pt x="96163" y="108701"/>
                      </a:lnTo>
                      <a:lnTo>
                        <a:pt x="96163" y="0"/>
                      </a:lnTo>
                      <a:lnTo>
                        <a:pt x="192325" y="271754"/>
                      </a:lnTo>
                      <a:lnTo>
                        <a:pt x="96163" y="543507"/>
                      </a:lnTo>
                      <a:lnTo>
                        <a:pt x="96163" y="434806"/>
                      </a:lnTo>
                      <a:lnTo>
                        <a:pt x="0" y="434806"/>
                      </a:lnTo>
                      <a:lnTo>
                        <a:pt x="0" y="108701"/>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08701" rIns="57697" bIns="108700" numCol="1" spcCol="1270" anchor="ctr" anchorCtr="0">
                  <a:noAutofit/>
                </a:bodyPr>
                <a:lstStyle/>
                <a:p>
                  <a:pPr algn="ctr" defTabSz="1022350">
                    <a:lnSpc>
                      <a:spcPct val="90000"/>
                    </a:lnSpc>
                    <a:spcBef>
                      <a:spcPct val="0"/>
                    </a:spcBef>
                    <a:spcAft>
                      <a:spcPct val="35000"/>
                    </a:spcAft>
                  </a:pPr>
                  <a:endParaRPr lang="es-ES_tradnl" sz="2300">
                    <a:solidFill>
                      <a:prstClr val="white"/>
                    </a:solidFill>
                  </a:endParaRPr>
                </a:p>
              </p:txBody>
            </p:sp>
            <p:sp>
              <p:nvSpPr>
                <p:cNvPr id="19" name="Forma libre 18"/>
                <p:cNvSpPr/>
                <p:nvPr/>
              </p:nvSpPr>
              <p:spPr>
                <a:xfrm>
                  <a:off x="5189284" y="4833906"/>
                  <a:ext cx="2433698" cy="1892776"/>
                </a:xfrm>
                <a:custGeom>
                  <a:avLst/>
                  <a:gdLst>
                    <a:gd name="connsiteX0" fmla="*/ 0 w 2191807"/>
                    <a:gd name="connsiteY0" fmla="*/ 850311 h 1700621"/>
                    <a:gd name="connsiteX1" fmla="*/ 1095904 w 2191807"/>
                    <a:gd name="connsiteY1" fmla="*/ 0 h 1700621"/>
                    <a:gd name="connsiteX2" fmla="*/ 2191808 w 2191807"/>
                    <a:gd name="connsiteY2" fmla="*/ 850311 h 1700621"/>
                    <a:gd name="connsiteX3" fmla="*/ 1095904 w 2191807"/>
                    <a:gd name="connsiteY3" fmla="*/ 1700622 h 1700621"/>
                    <a:gd name="connsiteX4" fmla="*/ 0 w 2191807"/>
                    <a:gd name="connsiteY4" fmla="*/ 850311 h 1700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807" h="1700621">
                      <a:moveTo>
                        <a:pt x="0" y="850311"/>
                      </a:moveTo>
                      <a:cubicBezTo>
                        <a:pt x="0" y="380697"/>
                        <a:pt x="490653" y="0"/>
                        <a:pt x="1095904" y="0"/>
                      </a:cubicBezTo>
                      <a:cubicBezTo>
                        <a:pt x="1701155" y="0"/>
                        <a:pt x="2191808" y="380697"/>
                        <a:pt x="2191808" y="850311"/>
                      </a:cubicBezTo>
                      <a:cubicBezTo>
                        <a:pt x="2191808" y="1319925"/>
                        <a:pt x="1701155" y="1700622"/>
                        <a:pt x="1095904" y="1700622"/>
                      </a:cubicBezTo>
                      <a:cubicBezTo>
                        <a:pt x="490653" y="1700622"/>
                        <a:pt x="0" y="1319925"/>
                        <a:pt x="0" y="850311"/>
                      </a:cubicBezTo>
                      <a:close/>
                    </a:path>
                  </a:pathLst>
                </a:custGeom>
                <a:solidFill>
                  <a:schemeClr val="accent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41303" tIns="269370" rIns="341303" bIns="269370" numCol="1" spcCol="1270" anchor="ctr" anchorCtr="0">
                  <a:noAutofit/>
                </a:bodyPr>
                <a:lstStyle/>
                <a:p>
                  <a:pPr algn="ctr" defTabSz="711200">
                    <a:lnSpc>
                      <a:spcPct val="90000"/>
                    </a:lnSpc>
                    <a:spcBef>
                      <a:spcPct val="0"/>
                    </a:spcBef>
                    <a:spcAft>
                      <a:spcPct val="35000"/>
                    </a:spcAft>
                  </a:pPr>
                  <a:r>
                    <a:rPr lang="es-ES_tradnl" sz="1600" b="1" dirty="0">
                      <a:solidFill>
                        <a:prstClr val="white"/>
                      </a:solidFill>
                      <a:latin typeface="Georgia" panose="02040502050405020303" pitchFamily="18" charset="0"/>
                    </a:rPr>
                    <a:t>Anteproyecto de Ley de Reordenamiento de las Empresas Eléctricas Estatales</a:t>
                  </a:r>
                </a:p>
              </p:txBody>
            </p:sp>
            <p:sp>
              <p:nvSpPr>
                <p:cNvPr id="20" name="Forma libre 19"/>
                <p:cNvSpPr/>
                <p:nvPr/>
              </p:nvSpPr>
              <p:spPr>
                <a:xfrm rot="2436132">
                  <a:off x="5110183" y="4946275"/>
                  <a:ext cx="285535" cy="543508"/>
                </a:xfrm>
                <a:custGeom>
                  <a:avLst/>
                  <a:gdLst>
                    <a:gd name="connsiteX0" fmla="*/ 0 w 191865"/>
                    <a:gd name="connsiteY0" fmla="*/ 108701 h 543507"/>
                    <a:gd name="connsiteX1" fmla="*/ 95933 w 191865"/>
                    <a:gd name="connsiteY1" fmla="*/ 108701 h 543507"/>
                    <a:gd name="connsiteX2" fmla="*/ 95933 w 191865"/>
                    <a:gd name="connsiteY2" fmla="*/ 0 h 543507"/>
                    <a:gd name="connsiteX3" fmla="*/ 191865 w 191865"/>
                    <a:gd name="connsiteY3" fmla="*/ 271754 h 543507"/>
                    <a:gd name="connsiteX4" fmla="*/ 95933 w 191865"/>
                    <a:gd name="connsiteY4" fmla="*/ 543507 h 543507"/>
                    <a:gd name="connsiteX5" fmla="*/ 95933 w 191865"/>
                    <a:gd name="connsiteY5" fmla="*/ 434806 h 543507"/>
                    <a:gd name="connsiteX6" fmla="*/ 0 w 191865"/>
                    <a:gd name="connsiteY6" fmla="*/ 434806 h 543507"/>
                    <a:gd name="connsiteX7" fmla="*/ 0 w 191865"/>
                    <a:gd name="connsiteY7" fmla="*/ 108701 h 54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865" h="543507">
                      <a:moveTo>
                        <a:pt x="191864" y="434806"/>
                      </a:moveTo>
                      <a:lnTo>
                        <a:pt x="95932" y="434806"/>
                      </a:lnTo>
                      <a:lnTo>
                        <a:pt x="95932" y="543507"/>
                      </a:lnTo>
                      <a:lnTo>
                        <a:pt x="1" y="271753"/>
                      </a:lnTo>
                      <a:lnTo>
                        <a:pt x="95932" y="0"/>
                      </a:lnTo>
                      <a:lnTo>
                        <a:pt x="95932" y="108701"/>
                      </a:lnTo>
                      <a:lnTo>
                        <a:pt x="191864" y="108701"/>
                      </a:lnTo>
                      <a:lnTo>
                        <a:pt x="191864" y="434806"/>
                      </a:lnTo>
                      <a:close/>
                    </a:path>
                  </a:pathLst>
                </a:custGeom>
                <a:solidFill>
                  <a:schemeClr val="accent6">
                    <a:lumMod val="50000"/>
                  </a:schemeClr>
                </a:solidFill>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57559" tIns="108701" rIns="-1" bIns="108701" numCol="1" spcCol="1270" anchor="ctr" anchorCtr="0">
                  <a:noAutofit/>
                </a:bodyPr>
                <a:lstStyle/>
                <a:p>
                  <a:pPr algn="ctr" defTabSz="1022350">
                    <a:lnSpc>
                      <a:spcPct val="90000"/>
                    </a:lnSpc>
                    <a:spcBef>
                      <a:spcPct val="0"/>
                    </a:spcBef>
                    <a:spcAft>
                      <a:spcPct val="35000"/>
                    </a:spcAft>
                  </a:pPr>
                  <a:endParaRPr lang="es-ES_tradnl" sz="2300">
                    <a:solidFill>
                      <a:prstClr val="white"/>
                    </a:solidFill>
                  </a:endParaRPr>
                </a:p>
              </p:txBody>
            </p:sp>
            <p:sp>
              <p:nvSpPr>
                <p:cNvPr id="21" name="Forma libre 20"/>
                <p:cNvSpPr/>
                <p:nvPr/>
              </p:nvSpPr>
              <p:spPr>
                <a:xfrm>
                  <a:off x="3182047" y="3247651"/>
                  <a:ext cx="2243742" cy="2247671"/>
                </a:xfrm>
                <a:custGeom>
                  <a:avLst/>
                  <a:gdLst>
                    <a:gd name="connsiteX0" fmla="*/ 0 w 2318545"/>
                    <a:gd name="connsiteY0" fmla="*/ 1123836 h 2247671"/>
                    <a:gd name="connsiteX1" fmla="*/ 1159273 w 2318545"/>
                    <a:gd name="connsiteY1" fmla="*/ 0 h 2247671"/>
                    <a:gd name="connsiteX2" fmla="*/ 2318546 w 2318545"/>
                    <a:gd name="connsiteY2" fmla="*/ 1123836 h 2247671"/>
                    <a:gd name="connsiteX3" fmla="*/ 1159273 w 2318545"/>
                    <a:gd name="connsiteY3" fmla="*/ 2247672 h 2247671"/>
                    <a:gd name="connsiteX4" fmla="*/ 0 w 2318545"/>
                    <a:gd name="connsiteY4" fmla="*/ 1123836 h 224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545" h="2247671">
                      <a:moveTo>
                        <a:pt x="0" y="1123836"/>
                      </a:moveTo>
                      <a:cubicBezTo>
                        <a:pt x="0" y="503159"/>
                        <a:pt x="519024" y="0"/>
                        <a:pt x="1159273" y="0"/>
                      </a:cubicBezTo>
                      <a:cubicBezTo>
                        <a:pt x="1799522" y="0"/>
                        <a:pt x="2318546" y="503159"/>
                        <a:pt x="2318546" y="1123836"/>
                      </a:cubicBezTo>
                      <a:cubicBezTo>
                        <a:pt x="2318546" y="1744513"/>
                        <a:pt x="1799522" y="2247672"/>
                        <a:pt x="1159273" y="2247672"/>
                      </a:cubicBezTo>
                      <a:cubicBezTo>
                        <a:pt x="519024" y="2247672"/>
                        <a:pt x="0" y="1744513"/>
                        <a:pt x="0" y="1123836"/>
                      </a:cubicBezTo>
                      <a:close/>
                    </a:path>
                  </a:pathLst>
                </a:cu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59863" tIns="349484" rIns="359863" bIns="349484" numCol="1" spcCol="1270" anchor="ctr" anchorCtr="0">
                  <a:noAutofit/>
                </a:bodyPr>
                <a:lstStyle/>
                <a:p>
                  <a:pPr algn="ctr" defTabSz="711200">
                    <a:lnSpc>
                      <a:spcPct val="90000"/>
                    </a:lnSpc>
                    <a:spcBef>
                      <a:spcPct val="0"/>
                    </a:spcBef>
                    <a:spcAft>
                      <a:spcPct val="35000"/>
                    </a:spcAft>
                  </a:pPr>
                  <a:r>
                    <a:rPr lang="es-ES_tradnl" sz="1600" b="1" dirty="0">
                      <a:solidFill>
                        <a:prstClr val="white"/>
                      </a:solidFill>
                      <a:latin typeface="Georgia" panose="02040502050405020303" pitchFamily="18" charset="0"/>
                    </a:rPr>
                    <a:t>Anteproyecto de Ley que modifica la Ley Minera No. 146-71</a:t>
                  </a:r>
                </a:p>
              </p:txBody>
            </p:sp>
            <p:sp>
              <p:nvSpPr>
                <p:cNvPr id="22" name="Forma libre 21"/>
                <p:cNvSpPr/>
                <p:nvPr/>
              </p:nvSpPr>
              <p:spPr>
                <a:xfrm rot="19116301">
                  <a:off x="5229809" y="3399269"/>
                  <a:ext cx="320950" cy="543507"/>
                </a:xfrm>
                <a:custGeom>
                  <a:avLst/>
                  <a:gdLst>
                    <a:gd name="connsiteX0" fmla="*/ 0 w 209211"/>
                    <a:gd name="connsiteY0" fmla="*/ 108701 h 543507"/>
                    <a:gd name="connsiteX1" fmla="*/ 104606 w 209211"/>
                    <a:gd name="connsiteY1" fmla="*/ 108701 h 543507"/>
                    <a:gd name="connsiteX2" fmla="*/ 104606 w 209211"/>
                    <a:gd name="connsiteY2" fmla="*/ 0 h 543507"/>
                    <a:gd name="connsiteX3" fmla="*/ 209211 w 209211"/>
                    <a:gd name="connsiteY3" fmla="*/ 271754 h 543507"/>
                    <a:gd name="connsiteX4" fmla="*/ 104606 w 209211"/>
                    <a:gd name="connsiteY4" fmla="*/ 543507 h 543507"/>
                    <a:gd name="connsiteX5" fmla="*/ 104606 w 209211"/>
                    <a:gd name="connsiteY5" fmla="*/ 434806 h 543507"/>
                    <a:gd name="connsiteX6" fmla="*/ 0 w 209211"/>
                    <a:gd name="connsiteY6" fmla="*/ 434806 h 543507"/>
                    <a:gd name="connsiteX7" fmla="*/ 0 w 209211"/>
                    <a:gd name="connsiteY7" fmla="*/ 108701 h 54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211" h="543507">
                      <a:moveTo>
                        <a:pt x="0" y="108701"/>
                      </a:moveTo>
                      <a:lnTo>
                        <a:pt x="104606" y="108701"/>
                      </a:lnTo>
                      <a:lnTo>
                        <a:pt x="104606" y="0"/>
                      </a:lnTo>
                      <a:lnTo>
                        <a:pt x="209211" y="271754"/>
                      </a:lnTo>
                      <a:lnTo>
                        <a:pt x="104606" y="543507"/>
                      </a:lnTo>
                      <a:lnTo>
                        <a:pt x="104606" y="434806"/>
                      </a:lnTo>
                      <a:lnTo>
                        <a:pt x="0" y="434806"/>
                      </a:lnTo>
                      <a:lnTo>
                        <a:pt x="0" y="108701"/>
                      </a:lnTo>
                      <a:close/>
                    </a:path>
                  </a:pathLst>
                </a:custGeom>
                <a:solidFill>
                  <a:schemeClr val="accent6">
                    <a:lumMod val="50000"/>
                  </a:schemeClr>
                </a:solidFill>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08701" rIns="62763" bIns="108700" numCol="1" spcCol="1270" anchor="ctr" anchorCtr="0">
                  <a:noAutofit/>
                </a:bodyPr>
                <a:lstStyle/>
                <a:p>
                  <a:pPr algn="ctr" defTabSz="1022350">
                    <a:lnSpc>
                      <a:spcPct val="90000"/>
                    </a:lnSpc>
                    <a:spcBef>
                      <a:spcPct val="0"/>
                    </a:spcBef>
                    <a:spcAft>
                      <a:spcPct val="35000"/>
                    </a:spcAft>
                  </a:pPr>
                  <a:endParaRPr lang="es-ES_tradnl" sz="2300">
                    <a:solidFill>
                      <a:prstClr val="white"/>
                    </a:solidFill>
                  </a:endParaRPr>
                </a:p>
              </p:txBody>
            </p:sp>
          </p:grpSp>
          <p:graphicFrame>
            <p:nvGraphicFramePr>
              <p:cNvPr id="31" name="Diagrama 30"/>
              <p:cNvGraphicFramePr/>
              <p:nvPr/>
            </p:nvGraphicFramePr>
            <p:xfrm>
              <a:off x="9970605" y="3869632"/>
              <a:ext cx="1812167"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2" name="Diagrama 31"/>
              <p:cNvGraphicFramePr/>
              <p:nvPr/>
            </p:nvGraphicFramePr>
            <p:xfrm>
              <a:off x="9970604" y="5640813"/>
              <a:ext cx="1812168" cy="6463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Flecha izquierda 9"/>
              <p:cNvSpPr/>
              <p:nvPr/>
            </p:nvSpPr>
            <p:spPr>
              <a:xfrm>
                <a:off x="7894982" y="2521954"/>
                <a:ext cx="2075622" cy="31679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1" name="Flecha izquierda 10"/>
              <p:cNvSpPr/>
              <p:nvPr/>
            </p:nvSpPr>
            <p:spPr>
              <a:xfrm>
                <a:off x="7885864" y="5812378"/>
                <a:ext cx="2084739" cy="35960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aphicFrame>
            <p:nvGraphicFramePr>
              <p:cNvPr id="25" name="Diagrama 24"/>
              <p:cNvGraphicFramePr/>
              <p:nvPr/>
            </p:nvGraphicFramePr>
            <p:xfrm>
              <a:off x="43898" y="2004267"/>
              <a:ext cx="3656140" cy="501675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6" name="CuadroTexto 25"/>
              <p:cNvSpPr txBox="1"/>
              <p:nvPr/>
            </p:nvSpPr>
            <p:spPr>
              <a:xfrm>
                <a:off x="9874528" y="1643266"/>
                <a:ext cx="1812168" cy="338554"/>
              </a:xfrm>
              <a:prstGeom prst="rect">
                <a:avLst/>
              </a:prstGeom>
              <a:solidFill>
                <a:schemeClr val="accent4">
                  <a:lumMod val="60000"/>
                  <a:lumOff val="40000"/>
                </a:schemeClr>
              </a:solidFill>
              <a:scene3d>
                <a:camera prst="orthographicFront"/>
                <a:lightRig rig="threePt" dir="t"/>
              </a:scene3d>
              <a:sp3d>
                <a:bevelT/>
              </a:sp3d>
            </p:spPr>
            <p:txBody>
              <a:bodyPr wrap="square" rtlCol="0">
                <a:spAutoFit/>
              </a:bodyPr>
              <a:lstStyle/>
              <a:p>
                <a:pPr algn="ctr"/>
                <a:r>
                  <a:rPr lang="es-ES_tradnl" sz="1600" b="1" dirty="0">
                    <a:solidFill>
                      <a:srgbClr val="0070C0"/>
                    </a:solidFill>
                    <a:latin typeface="Georgia" panose="02040502050405020303" pitchFamily="18" charset="0"/>
                  </a:rPr>
                  <a:t>SECTORES</a:t>
                </a:r>
              </a:p>
            </p:txBody>
          </p:sp>
          <p:sp>
            <p:nvSpPr>
              <p:cNvPr id="28" name="CuadroTexto 27"/>
              <p:cNvSpPr txBox="1"/>
              <p:nvPr/>
            </p:nvSpPr>
            <p:spPr>
              <a:xfrm>
                <a:off x="4702452" y="1614691"/>
                <a:ext cx="3498131" cy="338554"/>
              </a:xfrm>
              <a:prstGeom prst="rect">
                <a:avLst/>
              </a:prstGeom>
              <a:solidFill>
                <a:schemeClr val="accent4">
                  <a:lumMod val="60000"/>
                  <a:lumOff val="40000"/>
                </a:schemeClr>
              </a:solidFill>
              <a:scene3d>
                <a:camera prst="orthographicFront"/>
                <a:lightRig rig="threePt" dir="t"/>
              </a:scene3d>
              <a:sp3d>
                <a:bevelT/>
              </a:sp3d>
            </p:spPr>
            <p:txBody>
              <a:bodyPr wrap="square" rtlCol="0">
                <a:spAutoFit/>
              </a:bodyPr>
              <a:lstStyle/>
              <a:p>
                <a:pPr algn="ctr"/>
                <a:r>
                  <a:rPr lang="es-ES_tradnl" sz="1600" b="1" dirty="0">
                    <a:solidFill>
                      <a:srgbClr val="0070C0"/>
                    </a:solidFill>
                    <a:latin typeface="Georgia" panose="02040502050405020303" pitchFamily="18" charset="0"/>
                  </a:rPr>
                  <a:t>INSTRUMENTOS JURÍDICOS</a:t>
                </a:r>
              </a:p>
            </p:txBody>
          </p:sp>
          <p:sp>
            <p:nvSpPr>
              <p:cNvPr id="29" name="CuadroTexto 28"/>
              <p:cNvSpPr txBox="1"/>
              <p:nvPr/>
            </p:nvSpPr>
            <p:spPr>
              <a:xfrm>
                <a:off x="873403" y="1614691"/>
                <a:ext cx="2431772" cy="338554"/>
              </a:xfrm>
              <a:prstGeom prst="rect">
                <a:avLst/>
              </a:prstGeom>
              <a:solidFill>
                <a:schemeClr val="accent4">
                  <a:lumMod val="60000"/>
                  <a:lumOff val="40000"/>
                </a:schemeClr>
              </a:solidFill>
              <a:scene3d>
                <a:camera prst="orthographicFront"/>
                <a:lightRig rig="threePt" dir="t"/>
              </a:scene3d>
              <a:sp3d>
                <a:bevelT/>
              </a:sp3d>
            </p:spPr>
            <p:txBody>
              <a:bodyPr wrap="square" rtlCol="0">
                <a:spAutoFit/>
              </a:bodyPr>
              <a:lstStyle/>
              <a:p>
                <a:pPr algn="ctr"/>
                <a:r>
                  <a:rPr lang="es-ES_tradnl" sz="1600" b="1" dirty="0">
                    <a:solidFill>
                      <a:srgbClr val="0070C0"/>
                    </a:solidFill>
                    <a:latin typeface="Georgia" panose="02040502050405020303" pitchFamily="18" charset="0"/>
                  </a:rPr>
                  <a:t>INSTITUCIONES</a:t>
                </a:r>
              </a:p>
            </p:txBody>
          </p:sp>
        </p:grpSp>
      </p:grpSp>
    </p:spTree>
    <p:extLst>
      <p:ext uri="{BB962C8B-B14F-4D97-AF65-F5344CB8AC3E}">
        <p14:creationId xmlns:p14="http://schemas.microsoft.com/office/powerpoint/2010/main" val="4186070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320" y="38678"/>
            <a:ext cx="11002617" cy="954107"/>
          </a:xfrm>
          <a:prstGeom prst="rect">
            <a:avLst/>
          </a:prstGeom>
          <a:noFill/>
        </p:spPr>
        <p:txBody>
          <a:bodyPr wrap="square" rtlCol="0">
            <a:spAutoFit/>
          </a:bodyPr>
          <a:lstStyle/>
          <a:p>
            <a:r>
              <a:rPr lang="es-DO" sz="2800" b="1" dirty="0">
                <a:solidFill>
                  <a:srgbClr val="FFFF00"/>
                </a:solidFill>
                <a:latin typeface="Helvetica" panose="020B0604020202020204" pitchFamily="34" charset="0"/>
                <a:cs typeface="Helvetica" panose="020B0604020202020204" pitchFamily="34" charset="0"/>
              </a:rPr>
              <a:t>II. Actores Institucionales y Necesidad de la Reforma </a:t>
            </a:r>
          </a:p>
          <a:p>
            <a:r>
              <a:rPr lang="es-DO" sz="2800" b="1" dirty="0">
                <a:solidFill>
                  <a:srgbClr val="FFFF00"/>
                </a:solidFill>
                <a:latin typeface="Helvetica" panose="020B0604020202020204" pitchFamily="34" charset="0"/>
                <a:cs typeface="Helvetica" panose="020B0604020202020204" pitchFamily="34" charset="0"/>
              </a:rPr>
              <a:t>2.1. Ministerio de Energía y Minas</a:t>
            </a:r>
            <a:endParaRPr lang="es-ES_tradnl" sz="2800" b="1" dirty="0">
              <a:solidFill>
                <a:schemeClr val="bg1"/>
              </a:solidFill>
              <a:latin typeface="Helvetica" panose="020B0604020202020204" pitchFamily="34" charset="0"/>
              <a:cs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379240792"/>
              </p:ext>
            </p:extLst>
          </p:nvPr>
        </p:nvGraphicFramePr>
        <p:xfrm>
          <a:off x="183320" y="992785"/>
          <a:ext cx="11923643" cy="6035040"/>
        </p:xfrm>
        <a:graphic>
          <a:graphicData uri="http://schemas.openxmlformats.org/drawingml/2006/table">
            <a:tbl>
              <a:tblPr firstRow="1" bandRow="1">
                <a:tableStyleId>{5C22544A-7EE6-4342-B048-85BDC9FD1C3A}</a:tableStyleId>
              </a:tblPr>
              <a:tblGrid>
                <a:gridCol w="1829353">
                  <a:extLst>
                    <a:ext uri="{9D8B030D-6E8A-4147-A177-3AD203B41FA5}">
                      <a16:colId xmlns:a16="http://schemas.microsoft.com/office/drawing/2014/main" val="20000"/>
                    </a:ext>
                  </a:extLst>
                </a:gridCol>
                <a:gridCol w="2271091">
                  <a:extLst>
                    <a:ext uri="{9D8B030D-6E8A-4147-A177-3AD203B41FA5}">
                      <a16:colId xmlns:a16="http://schemas.microsoft.com/office/drawing/2014/main" val="20001"/>
                    </a:ext>
                  </a:extLst>
                </a:gridCol>
                <a:gridCol w="7823199">
                  <a:extLst>
                    <a:ext uri="{9D8B030D-6E8A-4147-A177-3AD203B41FA5}">
                      <a16:colId xmlns:a16="http://schemas.microsoft.com/office/drawing/2014/main" val="20002"/>
                    </a:ext>
                  </a:extLst>
                </a:gridCol>
              </a:tblGrid>
              <a:tr h="335904">
                <a:tc>
                  <a:txBody>
                    <a:bodyPr/>
                    <a:lstStyle/>
                    <a:p>
                      <a:pPr algn="ctr"/>
                      <a:r>
                        <a:rPr lang="es-ES_tradnl" sz="1800" dirty="0">
                          <a:latin typeface="Helvetica" panose="020B0604020202020204" pitchFamily="34" charset="0"/>
                          <a:cs typeface="Helvetica" panose="020B0604020202020204" pitchFamily="34" charset="0"/>
                        </a:rPr>
                        <a:t>Objeto de la Reforma</a:t>
                      </a:r>
                    </a:p>
                  </a:txBody>
                  <a:tcPr>
                    <a:solidFill>
                      <a:srgbClr val="002060"/>
                    </a:solidFill>
                  </a:tcPr>
                </a:tc>
                <a:tc>
                  <a:txBody>
                    <a:bodyPr/>
                    <a:lstStyle/>
                    <a:p>
                      <a:pPr algn="ctr"/>
                      <a:r>
                        <a:rPr lang="es-ES_tradnl" sz="1800" dirty="0">
                          <a:latin typeface="Helvetica" panose="020B0604020202020204" pitchFamily="34" charset="0"/>
                          <a:cs typeface="Helvetica" panose="020B0604020202020204" pitchFamily="34" charset="0"/>
                        </a:rPr>
                        <a:t>Sector/Subsector</a:t>
                      </a:r>
                    </a:p>
                  </a:txBody>
                  <a:tcPr>
                    <a:solidFill>
                      <a:srgbClr val="002060"/>
                    </a:solidFill>
                  </a:tcPr>
                </a:tc>
                <a:tc>
                  <a:txBody>
                    <a:bodyPr/>
                    <a:lstStyle/>
                    <a:p>
                      <a:pPr algn="ctr"/>
                      <a:r>
                        <a:rPr lang="es-ES_tradnl" sz="2000" dirty="0">
                          <a:latin typeface="Helvetica" panose="020B0604020202020204" pitchFamily="34" charset="0"/>
                          <a:cs typeface="Helvetica" panose="020B0604020202020204" pitchFamily="34" charset="0"/>
                        </a:rPr>
                        <a:t>Justificación</a:t>
                      </a:r>
                      <a:r>
                        <a:rPr lang="es-ES_tradnl" sz="2000" baseline="0" dirty="0">
                          <a:latin typeface="Helvetica" panose="020B0604020202020204" pitchFamily="34" charset="0"/>
                          <a:cs typeface="Helvetica" panose="020B0604020202020204" pitchFamily="34" charset="0"/>
                        </a:rPr>
                        <a:t> de la Reforma Institucional</a:t>
                      </a:r>
                      <a:endParaRPr lang="es-ES_tradnl" sz="2000" dirty="0">
                        <a:latin typeface="Helvetica" panose="020B0604020202020204" pitchFamily="34" charset="0"/>
                        <a:cs typeface="Helvetica" panose="020B0604020202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600" dirty="0">
                        <a:latin typeface="Helvetica" panose="020B0604020202020204" pitchFamily="34" charset="0"/>
                        <a:cs typeface="Helvetica" panose="020B0604020202020204" pitchFamily="34" charset="0"/>
                      </a:endParaRPr>
                    </a:p>
                    <a:p>
                      <a:r>
                        <a:rPr lang="es-ES_tradnl" sz="1600" b="1" dirty="0">
                          <a:solidFill>
                            <a:srgbClr val="0070C0"/>
                          </a:solidFill>
                          <a:latin typeface="Helvetica" panose="020B0604020202020204" pitchFamily="34" charset="0"/>
                          <a:cs typeface="Helvetica" panose="020B0604020202020204" pitchFamily="34" charset="0"/>
                        </a:rPr>
                        <a:t>2.1 Ministerio de Energía y Minas (MEM)</a:t>
                      </a:r>
                    </a:p>
                  </a:txBody>
                  <a:tcPr>
                    <a:solidFill>
                      <a:schemeClr val="bg2"/>
                    </a:solidFill>
                  </a:tcPr>
                </a:tc>
                <a:tc>
                  <a:txBody>
                    <a:bodyPr/>
                    <a:lstStyle/>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s-ES_tradnl" sz="1600" b="1" dirty="0">
                          <a:solidFill>
                            <a:srgbClr val="002060"/>
                          </a:solidFill>
                          <a:latin typeface="Helvetica" panose="020B0604020202020204" pitchFamily="34" charset="0"/>
                          <a:cs typeface="Helvetica" panose="020B0604020202020204" pitchFamily="34" charset="0"/>
                        </a:rPr>
                        <a:t>Energético Nacional</a:t>
                      </a:r>
                    </a:p>
                    <a:p>
                      <a:pPr marL="0" indent="0">
                        <a:buFont typeface="Arial" panose="020B0604020202020204" pitchFamily="34" charset="0"/>
                        <a:buNone/>
                      </a:pPr>
                      <a:endParaRPr lang="es-ES_tradnl" sz="1600" b="1" dirty="0">
                        <a:solidFill>
                          <a:srgbClr val="00206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s-ES_tradnl" sz="1600" b="1" dirty="0">
                          <a:solidFill>
                            <a:srgbClr val="002060"/>
                          </a:solidFill>
                          <a:latin typeface="Helvetica" panose="020B0604020202020204" pitchFamily="34" charset="0"/>
                          <a:cs typeface="Helvetica" panose="020B0604020202020204" pitchFamily="34" charset="0"/>
                        </a:rPr>
                        <a:t>Minero Nacional</a:t>
                      </a:r>
                    </a:p>
                  </a:txBody>
                  <a:tcPr>
                    <a:solidFill>
                      <a:srgbClr val="F8F9D1"/>
                    </a:solidFill>
                  </a:tcPr>
                </a:tc>
                <a:tc>
                  <a:txBody>
                    <a:bodyPr/>
                    <a:lstStyle/>
                    <a:p>
                      <a:pPr marL="285750" indent="-285750" algn="just">
                        <a:buClr>
                          <a:srgbClr val="FF0000"/>
                        </a:buClr>
                        <a:buFont typeface="Wingdings" panose="05000000000000000000" pitchFamily="2" charset="2"/>
                        <a:buChar char="q"/>
                      </a:pPr>
                      <a:r>
                        <a:rPr lang="es-ES_tradnl" sz="1200" i="0" dirty="0">
                          <a:latin typeface="Helvetica" panose="020B0604020202020204" pitchFamily="34" charset="0"/>
                          <a:cs typeface="Helvetica" panose="020B0604020202020204" pitchFamily="34" charset="0"/>
                        </a:rPr>
                        <a:t>Se</a:t>
                      </a:r>
                      <a:r>
                        <a:rPr lang="es-ES_tradnl" sz="1200" i="0" baseline="0" dirty="0">
                          <a:latin typeface="Helvetica" panose="020B0604020202020204" pitchFamily="34" charset="0"/>
                          <a:cs typeface="Helvetica" panose="020B0604020202020204" pitchFamily="34" charset="0"/>
                        </a:rPr>
                        <a:t> ve impedido de asumir su rol como órgano rector, integrador y orientador estratégico del sector energético y minero.</a:t>
                      </a:r>
                    </a:p>
                    <a:p>
                      <a:pPr marL="285750" indent="-285750" algn="just">
                        <a:buClr>
                          <a:srgbClr val="FF0000"/>
                        </a:buClr>
                        <a:buFont typeface="Wingdings" panose="05000000000000000000" pitchFamily="2" charset="2"/>
                        <a:buChar char="q"/>
                      </a:pPr>
                      <a:endParaRPr lang="es-ES_tradnl" sz="12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ES_tradnl" sz="1200" i="0" baseline="0" dirty="0">
                          <a:latin typeface="Helvetica" panose="020B0604020202020204" pitchFamily="34" charset="0"/>
                          <a:cs typeface="Helvetica" panose="020B0604020202020204" pitchFamily="34" charset="0"/>
                        </a:rPr>
                        <a:t>Entidades adscritas preexistentes que duplican sus funciones y actúan de manera independiente. La Ley No. 125-01 establece para la CNE las mismas facultades, competencias y atribuciones sobre unos mismos ámbitos (excepto la Minería) que la Ley No. 100-13 para el MEM. </a:t>
                      </a:r>
                    </a:p>
                    <a:p>
                      <a:pPr marL="285750" indent="-285750" algn="just">
                        <a:buClr>
                          <a:srgbClr val="FF0000"/>
                        </a:buClr>
                        <a:buFont typeface="Wingdings" panose="05000000000000000000" pitchFamily="2" charset="2"/>
                        <a:buChar char="q"/>
                      </a:pPr>
                      <a:endParaRPr lang="es-DO" sz="12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200" i="0" baseline="0" dirty="0">
                          <a:latin typeface="Helvetica" panose="020B0604020202020204" pitchFamily="34" charset="0"/>
                          <a:cs typeface="Helvetica" panose="020B0604020202020204" pitchFamily="34" charset="0"/>
                        </a:rPr>
                        <a:t>El rol trascendental que debe jugar el MEM en dos sectores decisivos para el desarrollo presente y futuro de la nación, debe pasar necesariamente por la supresión-integración de otros dos órganos preexistentes que duplican sus competencias y atribuciones (CDEEE y DGM).</a:t>
                      </a:r>
                    </a:p>
                    <a:p>
                      <a:pPr marL="0" indent="0" algn="just">
                        <a:buClr>
                          <a:srgbClr val="FF0000"/>
                        </a:buClr>
                        <a:buFont typeface="Wingdings" panose="05000000000000000000" pitchFamily="2" charset="2"/>
                        <a:buNone/>
                      </a:pPr>
                      <a:endParaRPr lang="es-ES_tradnl" sz="12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ES_tradnl" sz="1200" i="0" baseline="0" dirty="0">
                          <a:latin typeface="Helvetica" panose="020B0604020202020204" pitchFamily="34" charset="0"/>
                          <a:cs typeface="Helvetica" panose="020B0604020202020204" pitchFamily="34" charset="0"/>
                        </a:rPr>
                        <a:t>Con un VM de Minas en la estructura organizativa del MEM, la Dirección General de Minería representa una anomalía institucional que debe ser corregida. Por lo menos debe convertirse en una unidad desconcentrada con funciones específicas. </a:t>
                      </a:r>
                      <a:r>
                        <a:rPr lang="es-ES_tradnl" sz="1200" b="1" i="0" baseline="0" dirty="0">
                          <a:latin typeface="Helvetica" panose="020B0604020202020204" pitchFamily="34" charset="0"/>
                          <a:cs typeface="Helvetica" panose="020B0604020202020204" pitchFamily="34" charset="0"/>
                        </a:rPr>
                        <a:t>En todo caso, deben ser separadas en unidades funcionales separadas la formulación y administración de políticas, l</a:t>
                      </a:r>
                      <a:r>
                        <a:rPr lang="es-ES" sz="1200" b="1" i="0" baseline="0" dirty="0">
                          <a:latin typeface="Helvetica" panose="020B0604020202020204" pitchFamily="34" charset="0"/>
                          <a:cs typeface="Helvetica" panose="020B0604020202020204" pitchFamily="34" charset="0"/>
                        </a:rPr>
                        <a:t>a concesión de títulos mineros (Catastro), el control de las actividades de exploración y de explotación mineras (Fiscalización) y la producción, mantenimiento y difusión de la información y de la infraestructura geológica (Servicio Geológico).</a:t>
                      </a:r>
                    </a:p>
                    <a:p>
                      <a:pPr marL="285750" indent="-285750" algn="just">
                        <a:buClr>
                          <a:srgbClr val="FF0000"/>
                        </a:buClr>
                        <a:buFont typeface="Wingdings" panose="05000000000000000000" pitchFamily="2" charset="2"/>
                        <a:buChar char="q"/>
                      </a:pPr>
                      <a:endParaRPr lang="es-ES_tradnl" sz="12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endParaRPr lang="es-ES_tradnl" sz="12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ES_tradnl" sz="1200" i="0" baseline="0" dirty="0">
                          <a:latin typeface="Helvetica" panose="020B0604020202020204" pitchFamily="34" charset="0"/>
                          <a:cs typeface="Helvetica" panose="020B0604020202020204" pitchFamily="34" charset="0"/>
                        </a:rPr>
                        <a:t>Estructura sustantiva del MEM innecesariamente excesiva y conceptualmente inaceptable (6 viceministerios,  cuatro de ellos del ámbito energético).  Este hecho resta eficacia, eficiencia y efectividad a las políticas y acciones del Ministerio. </a:t>
                      </a:r>
                    </a:p>
                    <a:p>
                      <a:pPr marL="285750" indent="-285750" algn="just">
                        <a:buClr>
                          <a:srgbClr val="FF0000"/>
                        </a:buClr>
                        <a:buFont typeface="Wingdings" panose="05000000000000000000" pitchFamily="2" charset="2"/>
                        <a:buChar char="q"/>
                      </a:pPr>
                      <a:endParaRPr lang="es-ES_tradnl" sz="12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ES_tradnl" sz="1200" i="0" baseline="0" dirty="0">
                          <a:latin typeface="Helvetica" panose="020B0604020202020204" pitchFamily="34" charset="0"/>
                          <a:cs typeface="Helvetica" panose="020B0604020202020204" pitchFamily="34" charset="0"/>
                        </a:rPr>
                        <a:t>En relación con lo anterior, la eficiencia y eficacia operativa del MEM se incrementarían considerablemente con solo tres viceministerios (Energía, Hidrocarburos y Minas). Esta estructura mínima pero abarcante reportaría un notable ahorro de recursos al Estado, evitaría duplicidades, solapamientos y transversalidades absolutamente innecesarias. Como se dispone en la Ley No. 247-12 </a:t>
                      </a:r>
                      <a:r>
                        <a:rPr lang="es-ES_tradnl" sz="1200" b="1" i="1" baseline="0" dirty="0">
                          <a:latin typeface="Helvetica" panose="020B0604020202020204" pitchFamily="34" charset="0"/>
                          <a:cs typeface="Helvetica" panose="020B0604020202020204" pitchFamily="34" charset="0"/>
                        </a:rPr>
                        <a:t>“e</a:t>
                      </a:r>
                      <a:r>
                        <a:rPr lang="es-DO" sz="1200" b="1" i="1" baseline="0" dirty="0">
                          <a:latin typeface="Helvetica" panose="020B0604020202020204" pitchFamily="34" charset="0"/>
                          <a:cs typeface="Helvetica" panose="020B0604020202020204" pitchFamily="34" charset="0"/>
                        </a:rPr>
                        <a:t>l tamaño y la estructura organizativa interna de los entes y órganos de la Administración Pública serán proporcionales y consistentes con los fines y propósitos que les han sido asignados”.</a:t>
                      </a:r>
                      <a:endParaRPr lang="es-ES_tradnl" sz="1200" b="1" i="1" dirty="0">
                        <a:latin typeface="Helvetica" panose="020B0604020202020204" pitchFamily="34" charset="0"/>
                        <a:cs typeface="Helvetica" panose="020B0604020202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0755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7119" y="109331"/>
            <a:ext cx="11002617" cy="954107"/>
          </a:xfrm>
          <a:prstGeom prst="rect">
            <a:avLst/>
          </a:prstGeom>
          <a:noFill/>
        </p:spPr>
        <p:txBody>
          <a:bodyPr wrap="square" rtlCol="0">
            <a:spAutoFit/>
          </a:bodyPr>
          <a:lstStyle/>
          <a:p>
            <a:endParaRPr lang="es-DO" sz="2800" b="1" dirty="0">
              <a:solidFill>
                <a:srgbClr val="FFFF00"/>
              </a:solidFill>
            </a:endParaRPr>
          </a:p>
          <a:p>
            <a:r>
              <a:rPr lang="es-DO" sz="2800" b="1" dirty="0">
                <a:solidFill>
                  <a:srgbClr val="FFFF00"/>
                </a:solidFill>
                <a:latin typeface="Helvetica" panose="020B0604020202020204" pitchFamily="34" charset="0"/>
                <a:cs typeface="Helvetica" panose="020B0604020202020204" pitchFamily="34" charset="0"/>
              </a:rPr>
              <a:t>2.1. Ministerio de Energía y Minas</a:t>
            </a:r>
            <a:endParaRPr lang="es-ES_tradnl" sz="2800" b="1" dirty="0">
              <a:solidFill>
                <a:schemeClr val="bg1"/>
              </a:solidFill>
              <a:latin typeface="Helvetica" panose="020B0604020202020204" pitchFamily="34" charset="0"/>
              <a:cs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230027536"/>
              </p:ext>
            </p:extLst>
          </p:nvPr>
        </p:nvGraphicFramePr>
        <p:xfrm>
          <a:off x="128656" y="1569463"/>
          <a:ext cx="11923643" cy="5425440"/>
        </p:xfrm>
        <a:graphic>
          <a:graphicData uri="http://schemas.openxmlformats.org/drawingml/2006/table">
            <a:tbl>
              <a:tblPr firstRow="1" bandRow="1">
                <a:tableStyleId>{5C22544A-7EE6-4342-B048-85BDC9FD1C3A}</a:tableStyleId>
              </a:tblPr>
              <a:tblGrid>
                <a:gridCol w="1738244">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7823199">
                  <a:extLst>
                    <a:ext uri="{9D8B030D-6E8A-4147-A177-3AD203B41FA5}">
                      <a16:colId xmlns:a16="http://schemas.microsoft.com/office/drawing/2014/main" val="20002"/>
                    </a:ext>
                  </a:extLst>
                </a:gridCol>
              </a:tblGrid>
              <a:tr h="370840">
                <a:tc>
                  <a:txBody>
                    <a:bodyPr/>
                    <a:lstStyle/>
                    <a:p>
                      <a:pPr algn="ctr"/>
                      <a:r>
                        <a:rPr lang="es-ES_tradnl" sz="1800" dirty="0">
                          <a:latin typeface="Helvetica" panose="020B0604020202020204" pitchFamily="34" charset="0"/>
                          <a:cs typeface="Helvetica" panose="020B0604020202020204" pitchFamily="34" charset="0"/>
                        </a:rPr>
                        <a:t>Objeto de la Reforma</a:t>
                      </a:r>
                    </a:p>
                  </a:txBody>
                  <a:tcPr>
                    <a:solidFill>
                      <a:srgbClr val="002060"/>
                    </a:solidFill>
                  </a:tcPr>
                </a:tc>
                <a:tc>
                  <a:txBody>
                    <a:bodyPr/>
                    <a:lstStyle/>
                    <a:p>
                      <a:pPr algn="ctr"/>
                      <a:r>
                        <a:rPr lang="es-ES_tradnl" sz="1800" dirty="0">
                          <a:latin typeface="Helvetica" panose="020B0604020202020204" pitchFamily="34" charset="0"/>
                          <a:cs typeface="Helvetica" panose="020B0604020202020204" pitchFamily="34" charset="0"/>
                        </a:rPr>
                        <a:t>Sector/Subsector</a:t>
                      </a:r>
                    </a:p>
                  </a:txBody>
                  <a:tcPr>
                    <a:solidFill>
                      <a:srgbClr val="002060"/>
                    </a:solidFill>
                  </a:tcPr>
                </a:tc>
                <a:tc>
                  <a:txBody>
                    <a:bodyPr/>
                    <a:lstStyle/>
                    <a:p>
                      <a:pPr algn="ctr"/>
                      <a:r>
                        <a:rPr lang="es-ES_tradnl" sz="2000" dirty="0">
                          <a:latin typeface="Helvetica" panose="020B0604020202020204" pitchFamily="34" charset="0"/>
                          <a:cs typeface="Helvetica" panose="020B0604020202020204" pitchFamily="34" charset="0"/>
                        </a:rPr>
                        <a:t>Justificación</a:t>
                      </a:r>
                      <a:r>
                        <a:rPr lang="es-ES_tradnl" sz="2000" baseline="0" dirty="0">
                          <a:latin typeface="Helvetica" panose="020B0604020202020204" pitchFamily="34" charset="0"/>
                          <a:cs typeface="Helvetica" panose="020B0604020202020204" pitchFamily="34" charset="0"/>
                        </a:rPr>
                        <a:t> de la Reforma Institucional</a:t>
                      </a:r>
                      <a:endParaRPr lang="es-ES_tradnl" sz="2000" dirty="0">
                        <a:latin typeface="Helvetica" panose="020B0604020202020204" pitchFamily="34" charset="0"/>
                        <a:cs typeface="Helvetica" panose="020B0604020202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endParaRPr lang="es-ES_tradnl" sz="1400" dirty="0">
                        <a:latin typeface="Helvetica" panose="020B0604020202020204" pitchFamily="34" charset="0"/>
                        <a:cs typeface="Helvetica" panose="020B0604020202020204" pitchFamily="34" charset="0"/>
                      </a:endParaRPr>
                    </a:p>
                    <a:p>
                      <a:r>
                        <a:rPr lang="es-ES_tradnl" sz="1600" b="1" dirty="0">
                          <a:solidFill>
                            <a:srgbClr val="0070C0"/>
                          </a:solidFill>
                          <a:latin typeface="Helvetica" panose="020B0604020202020204" pitchFamily="34" charset="0"/>
                          <a:cs typeface="Helvetica" panose="020B0604020202020204" pitchFamily="34" charset="0"/>
                        </a:rPr>
                        <a:t>2.1 Ministerio de Energía y Minas (MEM)</a:t>
                      </a:r>
                    </a:p>
                  </a:txBody>
                  <a:tcPr>
                    <a:solidFill>
                      <a:schemeClr val="bg2"/>
                    </a:solidFill>
                  </a:tcPr>
                </a:tc>
                <a:tc>
                  <a:txBody>
                    <a:bodyPr/>
                    <a:lstStyle/>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4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s-ES_tradnl" sz="1600" b="1" dirty="0">
                          <a:solidFill>
                            <a:srgbClr val="002060"/>
                          </a:solidFill>
                          <a:latin typeface="Helvetica" panose="020B0604020202020204" pitchFamily="34" charset="0"/>
                          <a:cs typeface="Helvetica" panose="020B0604020202020204" pitchFamily="34" charset="0"/>
                        </a:rPr>
                        <a:t>Energético Nacional</a:t>
                      </a:r>
                    </a:p>
                    <a:p>
                      <a:pPr marL="0" indent="0">
                        <a:buFont typeface="Arial" panose="020B0604020202020204" pitchFamily="34" charset="0"/>
                        <a:buNone/>
                      </a:pPr>
                      <a:endParaRPr lang="es-ES_tradnl" sz="1600" b="1" dirty="0">
                        <a:solidFill>
                          <a:srgbClr val="00206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s-ES_tradnl" sz="1600" b="1" dirty="0">
                          <a:solidFill>
                            <a:srgbClr val="002060"/>
                          </a:solidFill>
                          <a:latin typeface="Helvetica" panose="020B0604020202020204" pitchFamily="34" charset="0"/>
                          <a:cs typeface="Helvetica" panose="020B0604020202020204" pitchFamily="34" charset="0"/>
                        </a:rPr>
                        <a:t>Minero Nacional</a:t>
                      </a:r>
                    </a:p>
                  </a:txBody>
                  <a:tcPr>
                    <a:solidFill>
                      <a:srgbClr val="F8F9D1"/>
                    </a:solidFill>
                  </a:tcPr>
                </a:tc>
                <a:tc>
                  <a:txBody>
                    <a:bodyPr/>
                    <a:lstStyle/>
                    <a:p>
                      <a:pPr marL="285750" indent="-285750" algn="just">
                        <a:buClr>
                          <a:srgbClr val="FF0000"/>
                        </a:buClr>
                        <a:buFont typeface="Wingdings" panose="05000000000000000000" pitchFamily="2" charset="2"/>
                        <a:buChar char="q"/>
                      </a:pPr>
                      <a:r>
                        <a:rPr lang="es-ES_tradnl" sz="1400" b="0" i="0" dirty="0">
                          <a:latin typeface="Helvetica" panose="020B0604020202020204" pitchFamily="34" charset="0"/>
                          <a:cs typeface="Helvetica" panose="020B0604020202020204" pitchFamily="34" charset="0"/>
                        </a:rPr>
                        <a:t>Es perentorio el traspaso de hecho de todas las competencias,</a:t>
                      </a:r>
                      <a:r>
                        <a:rPr lang="es-ES_tradnl" sz="1400" b="0" i="0" baseline="0" dirty="0">
                          <a:latin typeface="Helvetica" panose="020B0604020202020204" pitchFamily="34" charset="0"/>
                          <a:cs typeface="Helvetica" panose="020B0604020202020204" pitchFamily="34" charset="0"/>
                        </a:rPr>
                        <a:t> funciones y atribuciones en materia de energía y minas consignadas en la Ley No. 290-66, las cuales requieren de políticas públicas del ministerio especialmente creado para ello,</a:t>
                      </a:r>
                      <a:r>
                        <a:rPr lang="es-DO" sz="1400" b="0" i="0" baseline="0" dirty="0">
                          <a:latin typeface="Helvetica" panose="020B0604020202020204" pitchFamily="34" charset="0"/>
                          <a:cs typeface="Helvetica" panose="020B0604020202020204" pitchFamily="34" charset="0"/>
                        </a:rPr>
                        <a:t> permitiendo así que el Ministerio de Industria, Comercio y Mipymes se enfoque en su misión de desarrollar políticas activas para promover la industria, el comercio y las exportaciones. </a:t>
                      </a:r>
                    </a:p>
                    <a:p>
                      <a:pPr marL="285750" indent="-285750" algn="just">
                        <a:buClr>
                          <a:srgbClr val="FF0000"/>
                        </a:buClr>
                        <a:buFont typeface="Wingdings" panose="05000000000000000000" pitchFamily="2" charset="2"/>
                        <a:buChar char="q"/>
                      </a:pPr>
                      <a:endParaRPr lang="es-DO" sz="1400" b="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b="0" i="0" baseline="0" dirty="0">
                          <a:latin typeface="Helvetica" panose="020B0604020202020204" pitchFamily="34" charset="0"/>
                          <a:cs typeface="Helvetica" panose="020B0604020202020204" pitchFamily="34" charset="0"/>
                        </a:rPr>
                        <a:t>En este sentido, el MEMH debe ser la entidad rectora en materia de hidrocarburos,  y en consecuencia  responsable de formular, adoptar, dirigir y coordinar  las políticas en  esa materia,   incluida la comercialización y regulación del mercado de los combustibles, además del cálculo y determinación de los precios de los derivados del petróleo.</a:t>
                      </a:r>
                    </a:p>
                    <a:p>
                      <a:pPr marL="0" indent="0" algn="just">
                        <a:buClr>
                          <a:srgbClr val="FF0000"/>
                        </a:buClr>
                        <a:buFont typeface="Wingdings" panose="05000000000000000000" pitchFamily="2" charset="2"/>
                        <a:buNone/>
                      </a:pPr>
                      <a:endParaRPr lang="es-DO" sz="1400" b="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b="0" i="0" baseline="0" dirty="0">
                          <a:latin typeface="Helvetica" panose="020B0604020202020204" pitchFamily="34" charset="0"/>
                          <a:cs typeface="Helvetica" panose="020B0604020202020204" pitchFamily="34" charset="0"/>
                        </a:rPr>
                        <a:t>Deben establecerse los mecanismos de coordinación, dependencia, cooperación o adscripción de otros organismos preexistentes del ámbito minero no metálico o dedicados a la exploración, explotación, investigación, conservación, usos y beneficios de los recursos no vivos del mar, así como a la vigilancia o inspección del mercado nacional de hidrocarburos.</a:t>
                      </a:r>
                    </a:p>
                    <a:p>
                      <a:pPr marL="285750" indent="-285750" algn="just">
                        <a:buClr>
                          <a:srgbClr val="FF0000"/>
                        </a:buClr>
                        <a:buFont typeface="Wingdings" panose="05000000000000000000" pitchFamily="2" charset="2"/>
                        <a:buChar char="q"/>
                      </a:pPr>
                      <a:endParaRPr lang="es-DO" sz="1400" b="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b="0" i="0" baseline="0" dirty="0">
                          <a:latin typeface="Helvetica" panose="020B0604020202020204" pitchFamily="34" charset="0"/>
                          <a:cs typeface="Helvetica" panose="020B0604020202020204" pitchFamily="34" charset="0"/>
                        </a:rPr>
                        <a:t>Siendo la minería no metálica un ámbito de competencia del MEMH, debe permitirse exploración, explotación, extracción, beneficio y exportación de componentes de la corteza terrestre (grava, gravilla y piedras), emitiendo dicho ministerio las políticas, regulaciones, permisos y concesiones asociados a esta actividad, previo cumplimiento de las disposiciones ambientales.</a:t>
                      </a:r>
                    </a:p>
                    <a:p>
                      <a:pPr marL="285750" indent="-285750" algn="just">
                        <a:buClr>
                          <a:srgbClr val="FF0000"/>
                        </a:buClr>
                        <a:buFont typeface="Wingdings" panose="05000000000000000000" pitchFamily="2" charset="2"/>
                        <a:buChar char="q"/>
                      </a:pPr>
                      <a:endParaRPr lang="es-ES_tradnl" sz="1400" b="0" i="0" dirty="0">
                        <a:latin typeface="Helvetica" panose="020B0604020202020204" pitchFamily="34" charset="0"/>
                        <a:cs typeface="Helvetica" panose="020B0604020202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390650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4053" y="109331"/>
            <a:ext cx="11002617" cy="523220"/>
          </a:xfrm>
          <a:prstGeom prst="rect">
            <a:avLst/>
          </a:prstGeom>
          <a:noFill/>
        </p:spPr>
        <p:txBody>
          <a:bodyPr wrap="square" rtlCol="0">
            <a:spAutoFit/>
          </a:bodyPr>
          <a:lstStyle/>
          <a:p>
            <a:r>
              <a:rPr lang="es-DO" sz="2800" b="1" dirty="0">
                <a:solidFill>
                  <a:srgbClr val="FFFF00"/>
                </a:solidFill>
                <a:latin typeface="Helvetica" panose="020B0604020202020204" pitchFamily="34" charset="0"/>
                <a:cs typeface="Helvetica" panose="020B0604020202020204" pitchFamily="34" charset="0"/>
              </a:rPr>
              <a:t>2.2.  Comisión Nacional de Energía</a:t>
            </a:r>
            <a:endParaRPr lang="es-ES_tradnl" sz="2800" b="1" dirty="0">
              <a:solidFill>
                <a:schemeClr val="bg1"/>
              </a:solidFill>
              <a:latin typeface="Helvetica" panose="020B0604020202020204" pitchFamily="34" charset="0"/>
              <a:cs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981187032"/>
              </p:ext>
            </p:extLst>
          </p:nvPr>
        </p:nvGraphicFramePr>
        <p:xfrm>
          <a:off x="198784" y="1088838"/>
          <a:ext cx="11748052" cy="5692140"/>
        </p:xfrm>
        <a:graphic>
          <a:graphicData uri="http://schemas.openxmlformats.org/drawingml/2006/table">
            <a:tbl>
              <a:tblPr firstRow="1" bandRow="1">
                <a:tableStyleId>{5C22544A-7EE6-4342-B048-85BDC9FD1C3A}</a:tableStyleId>
              </a:tblPr>
              <a:tblGrid>
                <a:gridCol w="2335695">
                  <a:extLst>
                    <a:ext uri="{9D8B030D-6E8A-4147-A177-3AD203B41FA5}">
                      <a16:colId xmlns:a16="http://schemas.microsoft.com/office/drawing/2014/main" val="20000"/>
                    </a:ext>
                  </a:extLst>
                </a:gridCol>
                <a:gridCol w="2146852">
                  <a:extLst>
                    <a:ext uri="{9D8B030D-6E8A-4147-A177-3AD203B41FA5}">
                      <a16:colId xmlns:a16="http://schemas.microsoft.com/office/drawing/2014/main" val="20001"/>
                    </a:ext>
                  </a:extLst>
                </a:gridCol>
                <a:gridCol w="7265505">
                  <a:extLst>
                    <a:ext uri="{9D8B030D-6E8A-4147-A177-3AD203B41FA5}">
                      <a16:colId xmlns:a16="http://schemas.microsoft.com/office/drawing/2014/main" val="20002"/>
                    </a:ext>
                  </a:extLst>
                </a:gridCol>
              </a:tblGrid>
              <a:tr h="665889">
                <a:tc>
                  <a:txBody>
                    <a:bodyPr/>
                    <a:lstStyle/>
                    <a:p>
                      <a:pPr algn="ctr"/>
                      <a:r>
                        <a:rPr lang="es-ES_tradnl" sz="2000" dirty="0">
                          <a:latin typeface="Helvetica" panose="020B0604020202020204" pitchFamily="34" charset="0"/>
                          <a:cs typeface="Helvetica" panose="020B0604020202020204" pitchFamily="34" charset="0"/>
                        </a:rPr>
                        <a:t>Objeto de la Reforma</a:t>
                      </a:r>
                    </a:p>
                  </a:txBody>
                  <a:tcPr>
                    <a:solidFill>
                      <a:srgbClr val="002060"/>
                    </a:solidFill>
                  </a:tcPr>
                </a:tc>
                <a:tc>
                  <a:txBody>
                    <a:bodyPr/>
                    <a:lstStyle/>
                    <a:p>
                      <a:pPr algn="ctr"/>
                      <a:r>
                        <a:rPr lang="es-ES_tradnl" sz="2000" dirty="0">
                          <a:latin typeface="Helvetica" panose="020B0604020202020204" pitchFamily="34" charset="0"/>
                          <a:cs typeface="Helvetica" panose="020B0604020202020204" pitchFamily="34" charset="0"/>
                        </a:rPr>
                        <a:t>Sector/Subsector</a:t>
                      </a: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dirty="0">
                          <a:latin typeface="Helvetica" panose="020B0604020202020204" pitchFamily="34" charset="0"/>
                          <a:cs typeface="Helvetica" panose="020B0604020202020204" pitchFamily="34" charset="0"/>
                        </a:rPr>
                        <a:t>Justificación</a:t>
                      </a:r>
                      <a:r>
                        <a:rPr lang="es-ES_tradnl" sz="1800" baseline="0" dirty="0">
                          <a:latin typeface="Helvetica" panose="020B0604020202020204" pitchFamily="34" charset="0"/>
                          <a:cs typeface="Helvetica" panose="020B0604020202020204" pitchFamily="34" charset="0"/>
                        </a:rPr>
                        <a:t> de la Reforma Institucional</a:t>
                      </a:r>
                      <a:endParaRPr lang="es-ES_tradnl" dirty="0">
                        <a:latin typeface="Helvetica" panose="020B0604020202020204" pitchFamily="34" charset="0"/>
                        <a:cs typeface="Helvetica" panose="020B0604020202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endParaRPr lang="es-ES_tradnl" sz="1600" dirty="0">
                        <a:latin typeface="Helvetica" panose="020B0604020202020204" pitchFamily="34" charset="0"/>
                        <a:cs typeface="Helvetica" panose="020B0604020202020204" pitchFamily="34" charset="0"/>
                      </a:endParaRPr>
                    </a:p>
                    <a:p>
                      <a:endParaRPr lang="es-ES_tradnl" sz="1600" dirty="0">
                        <a:latin typeface="Helvetica" panose="020B0604020202020204" pitchFamily="34" charset="0"/>
                        <a:cs typeface="Helvetica" panose="020B0604020202020204" pitchFamily="34" charset="0"/>
                      </a:endParaRPr>
                    </a:p>
                    <a:p>
                      <a:endParaRPr lang="es-ES_tradnl" sz="1600" dirty="0">
                        <a:latin typeface="Helvetica" panose="020B0604020202020204" pitchFamily="34" charset="0"/>
                        <a:cs typeface="Helvetica" panose="020B0604020202020204" pitchFamily="34" charset="0"/>
                      </a:endParaRPr>
                    </a:p>
                    <a:p>
                      <a:endParaRPr lang="es-ES_tradnl" sz="1600" dirty="0">
                        <a:latin typeface="Helvetica" panose="020B0604020202020204" pitchFamily="34" charset="0"/>
                        <a:cs typeface="Helvetica" panose="020B0604020202020204" pitchFamily="34" charset="0"/>
                      </a:endParaRPr>
                    </a:p>
                    <a:p>
                      <a:endParaRPr lang="es-ES_tradnl" sz="1600" dirty="0">
                        <a:latin typeface="Helvetica" panose="020B0604020202020204" pitchFamily="34" charset="0"/>
                        <a:cs typeface="Helvetica" panose="020B0604020202020204" pitchFamily="34" charset="0"/>
                      </a:endParaRPr>
                    </a:p>
                    <a:p>
                      <a:endParaRPr lang="es-ES_tradnl" sz="1600" dirty="0">
                        <a:latin typeface="Helvetica" panose="020B0604020202020204" pitchFamily="34" charset="0"/>
                        <a:cs typeface="Helvetica" panose="020B0604020202020204" pitchFamily="34" charset="0"/>
                      </a:endParaRPr>
                    </a:p>
                    <a:p>
                      <a:endParaRPr lang="es-ES_tradnl" sz="1600" dirty="0">
                        <a:latin typeface="Helvetica" panose="020B0604020202020204" pitchFamily="34" charset="0"/>
                        <a:cs typeface="Helvetica" panose="020B0604020202020204" pitchFamily="34" charset="0"/>
                      </a:endParaRPr>
                    </a:p>
                    <a:p>
                      <a:endParaRPr lang="es-ES_tradnl" sz="1600" dirty="0">
                        <a:latin typeface="Helvetica" panose="020B0604020202020204" pitchFamily="34" charset="0"/>
                        <a:cs typeface="Helvetica" panose="020B0604020202020204" pitchFamily="34" charset="0"/>
                      </a:endParaRPr>
                    </a:p>
                    <a:p>
                      <a:r>
                        <a:rPr lang="es-ES_tradnl" sz="1600" b="1" dirty="0">
                          <a:solidFill>
                            <a:srgbClr val="0070C0"/>
                          </a:solidFill>
                          <a:latin typeface="Helvetica" panose="020B0604020202020204" pitchFamily="34" charset="0"/>
                          <a:cs typeface="Helvetica" panose="020B0604020202020204" pitchFamily="34" charset="0"/>
                        </a:rPr>
                        <a:t>2.2 Comisión Nacional de Energía</a:t>
                      </a:r>
                    </a:p>
                  </a:txBody>
                  <a:tcPr>
                    <a:solidFill>
                      <a:schemeClr val="accent6">
                        <a:lumMod val="20000"/>
                        <a:lumOff val="80000"/>
                      </a:schemeClr>
                    </a:solidFill>
                  </a:tcPr>
                </a:tc>
                <a:tc>
                  <a:txBody>
                    <a:bodyPr/>
                    <a:lstStyle/>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s-ES_tradnl" sz="1600" b="1" dirty="0">
                          <a:solidFill>
                            <a:srgbClr val="002060"/>
                          </a:solidFill>
                          <a:latin typeface="Helvetica" panose="020B0604020202020204" pitchFamily="34" charset="0"/>
                          <a:cs typeface="Helvetica" panose="020B0604020202020204" pitchFamily="34" charset="0"/>
                        </a:rPr>
                        <a:t>Energético Nacional</a:t>
                      </a:r>
                    </a:p>
                  </a:txBody>
                  <a:tcPr>
                    <a:solidFill>
                      <a:srgbClr val="F8F9D1"/>
                    </a:solidFill>
                  </a:tcPr>
                </a:tc>
                <a:tc>
                  <a:txBody>
                    <a:bodyPr/>
                    <a:lstStyle/>
                    <a:p>
                      <a:pPr marL="285750" indent="-285750" algn="just">
                        <a:buClr>
                          <a:srgbClr val="FF0000"/>
                        </a:buClr>
                        <a:buFont typeface="Wingdings" panose="05000000000000000000" pitchFamily="2" charset="2"/>
                        <a:buChar char="q"/>
                      </a:pPr>
                      <a:r>
                        <a:rPr lang="es-ES_tradnl" sz="1350" i="1" dirty="0">
                          <a:latin typeface="Helvetica" panose="020B0604020202020204" pitchFamily="34" charset="0"/>
                          <a:cs typeface="Helvetica" panose="020B0604020202020204" pitchFamily="34" charset="0"/>
                        </a:rPr>
                        <a:t> </a:t>
                      </a:r>
                      <a:r>
                        <a:rPr lang="es-ES_tradnl" sz="1400" i="0" dirty="0">
                          <a:latin typeface="Helvetica" panose="020B0604020202020204" pitchFamily="34" charset="0"/>
                          <a:cs typeface="Helvetica" panose="020B0604020202020204" pitchFamily="34" charset="0"/>
                        </a:rPr>
                        <a:t>La Ley No. 100-13 establece en su Artículo 19 que (…) </a:t>
                      </a:r>
                      <a:r>
                        <a:rPr lang="es-DO" sz="1400" i="0" dirty="0">
                          <a:latin typeface="Helvetica" panose="020B0604020202020204" pitchFamily="34" charset="0"/>
                          <a:cs typeface="Helvetica" panose="020B0604020202020204" pitchFamily="34" charset="0"/>
                        </a:rPr>
                        <a:t>la referencia que en materia de energía, minas e hidrocarburos se hagan en cualquier disposición legal o reglamentaria, contrato, convenio, concesión, licencia o documento legal anterior a la entrada en vigor de la presente ley, serán entendidas como referencias y competencias del Ministerio de Energía y Minas”. </a:t>
                      </a:r>
                    </a:p>
                    <a:p>
                      <a:pPr marL="285750" indent="-285750" algn="just">
                        <a:buClr>
                          <a:srgbClr val="FF0000"/>
                        </a:buClr>
                        <a:buFont typeface="Wingdings" panose="05000000000000000000" pitchFamily="2" charset="2"/>
                        <a:buChar char="q"/>
                      </a:pPr>
                      <a:endParaRPr lang="es-DO" sz="140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i="0" dirty="0">
                          <a:latin typeface="Helvetica" panose="020B0604020202020204" pitchFamily="34" charset="0"/>
                          <a:cs typeface="Helvetica" panose="020B0604020202020204" pitchFamily="34" charset="0"/>
                        </a:rPr>
                        <a:t>Por tanto, los</a:t>
                      </a:r>
                      <a:r>
                        <a:rPr lang="es-DO" sz="1400" i="0" baseline="0" dirty="0">
                          <a:latin typeface="Helvetica" panose="020B0604020202020204" pitchFamily="34" charset="0"/>
                          <a:cs typeface="Helvetica" panose="020B0604020202020204" pitchFamily="34" charset="0"/>
                        </a:rPr>
                        <a:t> ámbitos de competencia de la CNE, consignados en el artículo 13 de la Ley No. 125-01, como son, “(…) </a:t>
                      </a:r>
                      <a:r>
                        <a:rPr lang="es-DO" sz="1400" b="0" i="0" u="none" strike="noStrike" baseline="0" dirty="0">
                          <a:solidFill>
                            <a:srgbClr val="000000"/>
                          </a:solidFill>
                          <a:latin typeface="Helvetica" panose="020B0604020202020204" pitchFamily="34" charset="0"/>
                          <a:cs typeface="Helvetica" panose="020B0604020202020204" pitchFamily="34" charset="0"/>
                        </a:rPr>
                        <a:t>las actividades de estudio, exploración, construcción, exportación, producción, transmisión, almacenamiento, distribución, importación, comercialización, y cualesquiera otras que conciernan a la electricidad, carbón, gas, petróleo y sus derivados, energía hidráulica, nuclear, geotérmica, solar, energía no convencional y demás fuentes energéticas, presentes o futuras”, </a:t>
                      </a:r>
                      <a:r>
                        <a:rPr lang="es-DO" sz="1400" b="1" i="0" u="none" strike="noStrike" baseline="0" dirty="0">
                          <a:solidFill>
                            <a:srgbClr val="000000"/>
                          </a:solidFill>
                          <a:latin typeface="Helvetica" panose="020B0604020202020204" pitchFamily="34" charset="0"/>
                          <a:cs typeface="Helvetica" panose="020B0604020202020204" pitchFamily="34" charset="0"/>
                        </a:rPr>
                        <a:t>se entienden como atribuciones del MEM</a:t>
                      </a:r>
                      <a:r>
                        <a:rPr lang="es-DO" sz="1400" b="0" i="0" u="none" strike="noStrike" baseline="0" dirty="0">
                          <a:solidFill>
                            <a:srgbClr val="000000"/>
                          </a:solidFill>
                          <a:latin typeface="Helvetica" panose="020B0604020202020204" pitchFamily="34" charset="0"/>
                          <a:cs typeface="Helvetica" panose="020B0604020202020204" pitchFamily="34" charset="0"/>
                        </a:rPr>
                        <a:t>.</a:t>
                      </a:r>
                    </a:p>
                    <a:p>
                      <a:pPr marL="285750" indent="-285750" algn="just">
                        <a:buClr>
                          <a:srgbClr val="FF0000"/>
                        </a:buClr>
                        <a:buFont typeface="Wingdings" panose="05000000000000000000" pitchFamily="2" charset="2"/>
                        <a:buChar char="q"/>
                      </a:pPr>
                      <a:endParaRPr lang="es-DO" sz="1400" b="0" i="0" u="none" strike="noStrike" baseline="0" dirty="0">
                        <a:solidFill>
                          <a:srgbClr val="000000"/>
                        </a:solidFill>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b="0" i="0" u="none" strike="noStrike" baseline="0" dirty="0">
                          <a:solidFill>
                            <a:srgbClr val="000000"/>
                          </a:solidFill>
                          <a:latin typeface="Helvetica" panose="020B0604020202020204" pitchFamily="34" charset="0"/>
                          <a:cs typeface="Helvetica" panose="020B0604020202020204" pitchFamily="34" charset="0"/>
                        </a:rPr>
                        <a:t>Que la estructura orgánica de la CNE reproduce la estructura orgánica sustantiva del MEM, toda vez que cuenta con las siguientes direcciones: Eléctrica, de Fuentes Alternas y Uso Racional de la Energía, Nuclear e Hidrocarburos.</a:t>
                      </a:r>
                    </a:p>
                    <a:p>
                      <a:pPr marL="285750" indent="-285750" algn="just">
                        <a:buClr>
                          <a:srgbClr val="FF0000"/>
                        </a:buClr>
                        <a:buFont typeface="Wingdings" panose="05000000000000000000" pitchFamily="2" charset="2"/>
                        <a:buChar char="q"/>
                      </a:pPr>
                      <a:endParaRPr lang="es-DO" sz="1400" b="0" i="0" u="none" strike="noStrike" baseline="0" dirty="0">
                        <a:solidFill>
                          <a:srgbClr val="000000"/>
                        </a:solidFill>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b="0" i="0" u="none" strike="noStrike" baseline="0" dirty="0">
                          <a:solidFill>
                            <a:srgbClr val="000000"/>
                          </a:solidFill>
                          <a:latin typeface="Helvetica" panose="020B0604020202020204" pitchFamily="34" charset="0"/>
                          <a:cs typeface="Helvetica" panose="020B0604020202020204" pitchFamily="34" charset="0"/>
                        </a:rPr>
                        <a:t>De acuerdo con la Ley Orgánica de Administración Pública “</a:t>
                      </a:r>
                      <a:r>
                        <a:rPr lang="es-DO" sz="1400" b="1" i="0" u="none" strike="noStrike" baseline="0" dirty="0">
                          <a:solidFill>
                            <a:srgbClr val="000000"/>
                          </a:solidFill>
                          <a:latin typeface="Helvetica" panose="020B0604020202020204" pitchFamily="34" charset="0"/>
                          <a:cs typeface="Helvetica" panose="020B0604020202020204" pitchFamily="34" charset="0"/>
                        </a:rPr>
                        <a:t>no podrán crearse nuevos órganos que supongan duplicación de otros ya existentes si al mismo tiempo no se suprimen estos órganos preexistentes o se les restringe debidamente sus competencias".</a:t>
                      </a:r>
                    </a:p>
                    <a:p>
                      <a:pPr marL="0" indent="0" algn="just">
                        <a:buClr>
                          <a:srgbClr val="FF0000"/>
                        </a:buClr>
                        <a:buFont typeface="Wingdings" panose="05000000000000000000" pitchFamily="2" charset="2"/>
                        <a:buNone/>
                      </a:pPr>
                      <a:endParaRPr lang="es-ES_tradnl" sz="1350" i="0" dirty="0">
                        <a:latin typeface="Helvetica" panose="020B0604020202020204" pitchFamily="34" charset="0"/>
                        <a:cs typeface="Helvetica" panose="020B0604020202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15949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360569"/>
            <a:ext cx="11002617" cy="1815882"/>
          </a:xfrm>
          <a:prstGeom prst="rect">
            <a:avLst/>
          </a:prstGeom>
          <a:noFill/>
        </p:spPr>
        <p:txBody>
          <a:bodyPr wrap="square" rtlCol="0">
            <a:spAutoFit/>
          </a:bodyPr>
          <a:lstStyle/>
          <a:p>
            <a:endParaRPr lang="es-DO" sz="2800" b="1" dirty="0">
              <a:solidFill>
                <a:srgbClr val="FFFF00"/>
              </a:solidFill>
            </a:endParaRPr>
          </a:p>
          <a:p>
            <a:endParaRPr lang="es-DO" sz="2800" b="1" dirty="0">
              <a:solidFill>
                <a:srgbClr val="FFFF00"/>
              </a:solidFill>
              <a:latin typeface="Helvetica" panose="020B0604020202020204" pitchFamily="34" charset="0"/>
              <a:cs typeface="Helvetica" panose="020B0604020202020204" pitchFamily="34" charset="0"/>
            </a:endParaRPr>
          </a:p>
          <a:p>
            <a:r>
              <a:rPr lang="es-DO" sz="2800" b="1" dirty="0">
                <a:solidFill>
                  <a:srgbClr val="FFFF00"/>
                </a:solidFill>
                <a:latin typeface="Helvetica" panose="020B0604020202020204" pitchFamily="34" charset="0"/>
                <a:cs typeface="Helvetica" panose="020B0604020202020204" pitchFamily="34" charset="0"/>
              </a:rPr>
              <a:t>2.3. Corporación de Empresas Eléctricas Estatales (CDEEE)</a:t>
            </a:r>
          </a:p>
          <a:p>
            <a:endParaRPr lang="es-ES_tradnl" sz="2800" b="1" dirty="0">
              <a:solidFill>
                <a:schemeClr val="bg1"/>
              </a:solidFill>
              <a:latin typeface="Helvetica" panose="020B0604020202020204" pitchFamily="34" charset="0"/>
              <a:cs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656776900"/>
              </p:ext>
            </p:extLst>
          </p:nvPr>
        </p:nvGraphicFramePr>
        <p:xfrm>
          <a:off x="78408" y="1181100"/>
          <a:ext cx="11748052" cy="5516880"/>
        </p:xfrm>
        <a:graphic>
          <a:graphicData uri="http://schemas.openxmlformats.org/drawingml/2006/table">
            <a:tbl>
              <a:tblPr firstRow="1" bandRow="1">
                <a:tableStyleId>{5C22544A-7EE6-4342-B048-85BDC9FD1C3A}</a:tableStyleId>
              </a:tblPr>
              <a:tblGrid>
                <a:gridCol w="2176116">
                  <a:extLst>
                    <a:ext uri="{9D8B030D-6E8A-4147-A177-3AD203B41FA5}">
                      <a16:colId xmlns:a16="http://schemas.microsoft.com/office/drawing/2014/main" val="20000"/>
                    </a:ext>
                  </a:extLst>
                </a:gridCol>
                <a:gridCol w="2306431">
                  <a:extLst>
                    <a:ext uri="{9D8B030D-6E8A-4147-A177-3AD203B41FA5}">
                      <a16:colId xmlns:a16="http://schemas.microsoft.com/office/drawing/2014/main" val="20001"/>
                    </a:ext>
                  </a:extLst>
                </a:gridCol>
                <a:gridCol w="7265505">
                  <a:extLst>
                    <a:ext uri="{9D8B030D-6E8A-4147-A177-3AD203B41FA5}">
                      <a16:colId xmlns:a16="http://schemas.microsoft.com/office/drawing/2014/main" val="20002"/>
                    </a:ext>
                  </a:extLst>
                </a:gridCol>
              </a:tblGrid>
              <a:tr h="295709">
                <a:tc>
                  <a:txBody>
                    <a:bodyPr/>
                    <a:lstStyle/>
                    <a:p>
                      <a:pPr algn="ctr"/>
                      <a:r>
                        <a:rPr lang="es-ES_tradnl" dirty="0">
                          <a:latin typeface="Helvetica" panose="020B0604020202020204" pitchFamily="34" charset="0"/>
                          <a:cs typeface="Helvetica" panose="020B0604020202020204" pitchFamily="34" charset="0"/>
                        </a:rPr>
                        <a:t>Objeto de la Reforma</a:t>
                      </a:r>
                    </a:p>
                  </a:txBody>
                  <a:tcPr>
                    <a:solidFill>
                      <a:srgbClr val="002060"/>
                    </a:solidFill>
                  </a:tcPr>
                </a:tc>
                <a:tc>
                  <a:txBody>
                    <a:bodyPr/>
                    <a:lstStyle/>
                    <a:p>
                      <a:pPr algn="ctr"/>
                      <a:r>
                        <a:rPr lang="es-ES_tradnl" dirty="0">
                          <a:latin typeface="Helvetica" panose="020B0604020202020204" pitchFamily="34" charset="0"/>
                          <a:cs typeface="Helvetica" panose="020B0604020202020204" pitchFamily="34" charset="0"/>
                        </a:rPr>
                        <a:t>Sector/Subsector</a:t>
                      </a:r>
                    </a:p>
                  </a:txBody>
                  <a:tcP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800" dirty="0">
                          <a:latin typeface="Helvetica" panose="020B0604020202020204" pitchFamily="34" charset="0"/>
                          <a:cs typeface="Helvetica" panose="020B0604020202020204" pitchFamily="34" charset="0"/>
                        </a:rPr>
                        <a:t>Justificación</a:t>
                      </a:r>
                      <a:r>
                        <a:rPr lang="es-ES_tradnl" sz="1800" baseline="0" dirty="0">
                          <a:latin typeface="Helvetica" panose="020B0604020202020204" pitchFamily="34" charset="0"/>
                          <a:cs typeface="Helvetica" panose="020B0604020202020204" pitchFamily="34" charset="0"/>
                        </a:rPr>
                        <a:t> de la Reforma Institucional</a:t>
                      </a:r>
                      <a:endParaRPr lang="es-ES_tradnl" dirty="0">
                        <a:latin typeface="Helvetica" panose="020B0604020202020204" pitchFamily="34" charset="0"/>
                        <a:cs typeface="Helvetica" panose="020B0604020202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endParaRPr lang="es-ES_tradnl" sz="1600" dirty="0">
                        <a:latin typeface="Helvetica" panose="020B0604020202020204" pitchFamily="34" charset="0"/>
                        <a:cs typeface="Helvetica" panose="020B0604020202020204" pitchFamily="34" charset="0"/>
                      </a:endParaRPr>
                    </a:p>
                    <a:p>
                      <a:r>
                        <a:rPr lang="es-ES_tradnl" sz="1600" b="1" dirty="0">
                          <a:solidFill>
                            <a:srgbClr val="0070C0"/>
                          </a:solidFill>
                          <a:latin typeface="Helvetica" panose="020B0604020202020204" pitchFamily="34" charset="0"/>
                          <a:cs typeface="Helvetica" panose="020B0604020202020204" pitchFamily="34" charset="0"/>
                        </a:rPr>
                        <a:t>2.2 Comisión Nacional de Energía</a:t>
                      </a:r>
                    </a:p>
                  </a:txBody>
                  <a:tcPr>
                    <a:solidFill>
                      <a:schemeClr val="accent6">
                        <a:lumMod val="20000"/>
                        <a:lumOff val="80000"/>
                      </a:schemeClr>
                    </a:solidFill>
                  </a:tcPr>
                </a:tc>
                <a:tc>
                  <a:txBody>
                    <a:bodyPr/>
                    <a:lstStyle/>
                    <a:p>
                      <a:pPr marL="285750" indent="-285750">
                        <a:buFont typeface="Arial" panose="020B0604020202020204" pitchFamily="34" charset="0"/>
                        <a:buChar char="•"/>
                      </a:pPr>
                      <a:endParaRPr lang="es-ES_tradnl" sz="1600" b="1" dirty="0">
                        <a:solidFill>
                          <a:srgbClr val="00206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s-ES_tradnl" sz="1600" b="1" dirty="0">
                          <a:solidFill>
                            <a:srgbClr val="002060"/>
                          </a:solidFill>
                          <a:latin typeface="Helvetica" panose="020B0604020202020204" pitchFamily="34" charset="0"/>
                          <a:cs typeface="Helvetica" panose="020B0604020202020204" pitchFamily="34" charset="0"/>
                        </a:rPr>
                        <a:t>Energético Nacional</a:t>
                      </a:r>
                    </a:p>
                  </a:txBody>
                  <a:tcPr>
                    <a:solidFill>
                      <a:srgbClr val="F8F9D1"/>
                    </a:solidFill>
                  </a:tcPr>
                </a:tc>
                <a:tc>
                  <a:txBody>
                    <a:bodyPr/>
                    <a:lstStyle/>
                    <a:p>
                      <a:pPr marL="285750" indent="-285750" algn="just">
                        <a:buClr>
                          <a:srgbClr val="FF0000"/>
                        </a:buClr>
                        <a:buFont typeface="Wingdings" panose="05000000000000000000" pitchFamily="2" charset="2"/>
                        <a:buChar char="q"/>
                      </a:pPr>
                      <a:r>
                        <a:rPr lang="es-DO" sz="1400" b="0" i="0" u="none" strike="noStrike" baseline="0" dirty="0">
                          <a:solidFill>
                            <a:srgbClr val="000000"/>
                          </a:solidFill>
                          <a:latin typeface="Helvetica" panose="020B0604020202020204" pitchFamily="34" charset="0"/>
                          <a:cs typeface="Helvetica" panose="020B0604020202020204" pitchFamily="34" charset="0"/>
                        </a:rPr>
                        <a:t>La realidad descrita dificulta la articulación de modo eficaz del diseño y ejecución de las políticas públicas, asegurando la debida coherencia, complementariedad y continuidad de las políticas transversales y sectoriales, además de que es un obstáculo para un direccionamiento estratégico único de los órganos con misiones institucionales afines.</a:t>
                      </a:r>
                      <a:endParaRPr lang="es-ES_tradnl" sz="1400" i="0" dirty="0">
                        <a:latin typeface="Helvetica" panose="020B0604020202020204" pitchFamily="34" charset="0"/>
                        <a:cs typeface="Helvetica" panose="020B0604020202020204" pitchFamily="34" charset="0"/>
                      </a:endParaRPr>
                    </a:p>
                  </a:txBody>
                  <a:tcPr>
                    <a:solidFill>
                      <a:schemeClr val="bg1"/>
                    </a:solidFill>
                  </a:tcPr>
                </a:tc>
                <a:extLst>
                  <a:ext uri="{0D108BD9-81ED-4DB2-BD59-A6C34878D82A}">
                    <a16:rowId xmlns:a16="http://schemas.microsoft.com/office/drawing/2014/main" val="10001"/>
                  </a:ext>
                </a:extLst>
              </a:tr>
              <a:tr h="370840">
                <a:tc>
                  <a:txBody>
                    <a:bodyPr/>
                    <a:lstStyle/>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r>
                        <a:rPr lang="es-ES_tradnl" sz="1600" b="1" dirty="0">
                          <a:solidFill>
                            <a:srgbClr val="0070C0"/>
                          </a:solidFill>
                          <a:latin typeface="Helvetica" panose="020B0604020202020204" pitchFamily="34" charset="0"/>
                          <a:cs typeface="Helvetica" panose="020B0604020202020204" pitchFamily="34" charset="0"/>
                        </a:rPr>
                        <a:t>2.3 CDEEE</a:t>
                      </a:r>
                    </a:p>
                  </a:txBody>
                  <a:tcPr>
                    <a:solidFill>
                      <a:schemeClr val="accent6">
                        <a:lumMod val="20000"/>
                        <a:lumOff val="80000"/>
                      </a:schemeClr>
                    </a:solidFill>
                  </a:tcPr>
                </a:tc>
                <a:tc>
                  <a:txBody>
                    <a:bodyPr/>
                    <a:lstStyle/>
                    <a:p>
                      <a:pPr marL="285750" indent="-285750">
                        <a:buFont typeface="Arial" panose="020B0604020202020204" pitchFamily="34" charset="0"/>
                        <a:buChar char="•"/>
                      </a:pPr>
                      <a:endParaRPr lang="es-ES_tradnl" sz="1600" b="1" dirty="0">
                        <a:solidFill>
                          <a:srgbClr val="002060"/>
                        </a:solidFill>
                        <a:latin typeface="Helvetica" panose="020B0604020202020204" pitchFamily="34" charset="0"/>
                        <a:cs typeface="Helvetica" panose="020B0604020202020204" pitchFamily="34" charset="0"/>
                      </a:endParaRPr>
                    </a:p>
                    <a:p>
                      <a:pPr marL="0" indent="0">
                        <a:buFont typeface="Arial" panose="020B0604020202020204" pitchFamily="34" charset="0"/>
                        <a:buNone/>
                      </a:pPr>
                      <a:endParaRPr lang="es-ES_tradnl" sz="1600" b="1" dirty="0">
                        <a:solidFill>
                          <a:srgbClr val="00206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b="1" dirty="0">
                        <a:solidFill>
                          <a:srgbClr val="00206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b="1" dirty="0">
                        <a:solidFill>
                          <a:srgbClr val="00206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b="1" dirty="0">
                        <a:solidFill>
                          <a:srgbClr val="00206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s-ES_tradnl" sz="1600" b="1" dirty="0">
                          <a:solidFill>
                            <a:srgbClr val="002060"/>
                          </a:solidFill>
                          <a:latin typeface="Helvetica" panose="020B0604020202020204" pitchFamily="34" charset="0"/>
                          <a:cs typeface="Helvetica" panose="020B0604020202020204" pitchFamily="34" charset="0"/>
                        </a:rPr>
                        <a:t>Subsector</a:t>
                      </a:r>
                      <a:r>
                        <a:rPr lang="es-ES_tradnl" sz="1600" b="1" baseline="0" dirty="0">
                          <a:solidFill>
                            <a:srgbClr val="002060"/>
                          </a:solidFill>
                          <a:latin typeface="Helvetica" panose="020B0604020202020204" pitchFamily="34" charset="0"/>
                          <a:cs typeface="Helvetica" panose="020B0604020202020204" pitchFamily="34" charset="0"/>
                        </a:rPr>
                        <a:t> Eléctrico</a:t>
                      </a:r>
                      <a:endParaRPr lang="es-ES_tradnl" sz="1600" b="1" dirty="0">
                        <a:solidFill>
                          <a:srgbClr val="002060"/>
                        </a:solidFill>
                        <a:latin typeface="Helvetica" panose="020B0604020202020204" pitchFamily="34" charset="0"/>
                        <a:cs typeface="Helvetica" panose="020B0604020202020204" pitchFamily="34" charset="0"/>
                      </a:endParaRPr>
                    </a:p>
                  </a:txBody>
                  <a:tcPr>
                    <a:solidFill>
                      <a:srgbClr val="F8F9D1"/>
                    </a:solidFill>
                  </a:tcPr>
                </a:tc>
                <a:tc>
                  <a:txBody>
                    <a:bodyPr/>
                    <a:lstStyle/>
                    <a:p>
                      <a:pPr marL="285750" indent="-285750" algn="just">
                        <a:buClr>
                          <a:srgbClr val="FF0000"/>
                        </a:buClr>
                        <a:buFont typeface="Wingdings" panose="05000000000000000000" pitchFamily="2" charset="2"/>
                        <a:buChar char="q"/>
                      </a:pPr>
                      <a:r>
                        <a:rPr lang="es-ES_tradnl" sz="1400" i="0" dirty="0">
                          <a:latin typeface="Helvetica" panose="020B0604020202020204" pitchFamily="34" charset="0"/>
                          <a:cs typeface="Helvetica" panose="020B0604020202020204" pitchFamily="34" charset="0"/>
                        </a:rPr>
                        <a:t>La</a:t>
                      </a:r>
                      <a:r>
                        <a:rPr lang="es-ES_tradnl" sz="1400" i="0" baseline="0" dirty="0">
                          <a:latin typeface="Helvetica" panose="020B0604020202020204" pitchFamily="34" charset="0"/>
                          <a:cs typeface="Helvetica" panose="020B0604020202020204" pitchFamily="34" charset="0"/>
                        </a:rPr>
                        <a:t> realidad actual del subsector eléctrico demanda la concentración de funciones en una sola autoridad central rectora con el objetivo fundamental de elevar la eficiencia, eliminar la duplicidad de funciones y lograr la recuperación, desarrollo y modernización de </a:t>
                      </a:r>
                      <a:r>
                        <a:rPr lang="es-DO" sz="1400" i="0" baseline="0" dirty="0">
                          <a:latin typeface="Helvetica" panose="020B0604020202020204" pitchFamily="34" charset="0"/>
                          <a:cs typeface="Helvetica" panose="020B0604020202020204" pitchFamily="34" charset="0"/>
                        </a:rPr>
                        <a:t>las empresas eléctricas estatales.</a:t>
                      </a:r>
                    </a:p>
                    <a:p>
                      <a:pPr marL="285750" indent="-285750" algn="just">
                        <a:buClr>
                          <a:srgbClr val="FF0000"/>
                        </a:buClr>
                        <a:buFont typeface="Wingdings" panose="05000000000000000000" pitchFamily="2" charset="2"/>
                        <a:buChar char="q"/>
                      </a:pPr>
                      <a:endParaRPr lang="es-DO" sz="14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i="0" baseline="0" dirty="0">
                          <a:latin typeface="Helvetica" panose="020B0604020202020204" pitchFamily="34" charset="0"/>
                          <a:cs typeface="Helvetica" panose="020B0604020202020204" pitchFamily="34" charset="0"/>
                        </a:rPr>
                        <a:t>En este sentido, es al órgano rector en materia energética a quien corresponde trazar y/o aprobar las políticas, regulaciones, planes, programas y proyectos dirigidos al aumento de la capacidad de generación de electricidad a bajo costo, la rehabilitación de las redes de transmisión y distribución, el fomento de proyectos hidroeléctricos y la reducción de las pérdidas técnicas y no técnicas de las Empresas Distribuidoras de Electricidad.</a:t>
                      </a:r>
                    </a:p>
                    <a:p>
                      <a:pPr marL="0" indent="0" algn="just">
                        <a:buClr>
                          <a:srgbClr val="FF0000"/>
                        </a:buClr>
                        <a:buFont typeface="Wingdings" panose="05000000000000000000" pitchFamily="2" charset="2"/>
                        <a:buNone/>
                      </a:pPr>
                      <a:endParaRPr lang="es-DO" sz="14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400" i="0" baseline="0" dirty="0">
                          <a:latin typeface="Helvetica" panose="020B0604020202020204" pitchFamily="34" charset="0"/>
                          <a:cs typeface="Helvetica" panose="020B0604020202020204" pitchFamily="34" charset="0"/>
                        </a:rPr>
                        <a:t>La consolidación y fortalecimiento del </a:t>
                      </a:r>
                      <a:r>
                        <a:rPr lang="es-DO" sz="1400" b="1" i="0" baseline="0" dirty="0">
                          <a:latin typeface="Helvetica" panose="020B0604020202020204" pitchFamily="34" charset="0"/>
                          <a:cs typeface="Helvetica" panose="020B0604020202020204" pitchFamily="34" charset="0"/>
                        </a:rPr>
                        <a:t>órgano rector central</a:t>
                      </a:r>
                      <a:r>
                        <a:rPr lang="es-DO" sz="1400" i="0" baseline="0" dirty="0">
                          <a:latin typeface="Helvetica" panose="020B0604020202020204" pitchFamily="34" charset="0"/>
                          <a:cs typeface="Helvetica" panose="020B0604020202020204" pitchFamily="34" charset="0"/>
                        </a:rPr>
                        <a:t>, e</a:t>
                      </a:r>
                      <a:r>
                        <a:rPr lang="es-DO" sz="1400" i="0" dirty="0">
                          <a:latin typeface="Helvetica" panose="020B0604020202020204" pitchFamily="34" charset="0"/>
                          <a:cs typeface="Helvetica" panose="020B0604020202020204" pitchFamily="34" charset="0"/>
                        </a:rPr>
                        <a:t>l Ministerio de Energía, Minas e Hidrocarburos, facilita</a:t>
                      </a:r>
                      <a:r>
                        <a:rPr lang="es-DO" sz="1400" i="0" baseline="0" dirty="0">
                          <a:latin typeface="Helvetica" panose="020B0604020202020204" pitchFamily="34" charset="0"/>
                          <a:cs typeface="Helvetica" panose="020B0604020202020204" pitchFamily="34" charset="0"/>
                        </a:rPr>
                        <a:t> la calidad, eficiencia y racionalidad del proceso de emisión de</a:t>
                      </a:r>
                      <a:r>
                        <a:rPr lang="es-DO" sz="1400" i="0" dirty="0">
                          <a:latin typeface="Helvetica" panose="020B0604020202020204" pitchFamily="34" charset="0"/>
                          <a:cs typeface="Helvetica" panose="020B0604020202020204" pitchFamily="34" charset="0"/>
                        </a:rPr>
                        <a:t> normas que la Ley pone a su cargo, además de ser en</a:t>
                      </a:r>
                      <a:r>
                        <a:rPr lang="es-DO" sz="1400" i="0" baseline="0" dirty="0">
                          <a:latin typeface="Helvetica" panose="020B0604020202020204" pitchFamily="34" charset="0"/>
                          <a:cs typeface="Helvetica" panose="020B0604020202020204" pitchFamily="34" charset="0"/>
                        </a:rPr>
                        <a:t> tal calidad el garante de que la normatividad eléctrica</a:t>
                      </a:r>
                      <a:r>
                        <a:rPr lang="es-DO" sz="1400" i="0" dirty="0">
                          <a:latin typeface="Helvetica" panose="020B0604020202020204" pitchFamily="34" charset="0"/>
                          <a:cs typeface="Helvetica" panose="020B0604020202020204" pitchFamily="34" charset="0"/>
                        </a:rPr>
                        <a:t> esté en conformidad con los principios y fundamentos de las leyes dominicanas. </a:t>
                      </a:r>
                      <a:endParaRPr lang="es-ES_tradnl" sz="1400" i="0" dirty="0">
                        <a:latin typeface="Helvetica" panose="020B0604020202020204" pitchFamily="34" charset="0"/>
                        <a:cs typeface="Helvetica" panose="020B0604020202020204" pitchFamily="34" charset="0"/>
                      </a:endParaRPr>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28530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1719" y="109331"/>
            <a:ext cx="11259381" cy="1384995"/>
          </a:xfrm>
          <a:prstGeom prst="rect">
            <a:avLst/>
          </a:prstGeom>
          <a:noFill/>
        </p:spPr>
        <p:txBody>
          <a:bodyPr wrap="square" rtlCol="0">
            <a:spAutoFit/>
          </a:bodyPr>
          <a:lstStyle/>
          <a:p>
            <a:endParaRPr lang="es-DO" sz="2800" b="1" dirty="0">
              <a:solidFill>
                <a:srgbClr val="FFFF00"/>
              </a:solidFill>
            </a:endParaRPr>
          </a:p>
          <a:p>
            <a:r>
              <a:rPr lang="es-DO" sz="2800" b="1" dirty="0">
                <a:solidFill>
                  <a:srgbClr val="FFFF00"/>
                </a:solidFill>
                <a:latin typeface="Helvetica" panose="020B0604020202020204" pitchFamily="34" charset="0"/>
                <a:cs typeface="Helvetica" panose="020B0604020202020204" pitchFamily="34" charset="0"/>
              </a:rPr>
              <a:t>2.4.</a:t>
            </a:r>
            <a:r>
              <a:rPr lang="es-DO" sz="2800" b="1" dirty="0">
                <a:solidFill>
                  <a:srgbClr val="FFFF00"/>
                </a:solidFill>
              </a:rPr>
              <a:t> </a:t>
            </a:r>
            <a:r>
              <a:rPr lang="es-DO" sz="2800" b="1" dirty="0">
                <a:solidFill>
                  <a:srgbClr val="FFFF00"/>
                </a:solidFill>
                <a:latin typeface="Helvetica" panose="020B0604020202020204" pitchFamily="34" charset="0"/>
                <a:cs typeface="Helvetica" panose="020B0604020202020204" pitchFamily="34" charset="0"/>
              </a:rPr>
              <a:t>Empresas Eléctricas Estatales</a:t>
            </a:r>
          </a:p>
          <a:p>
            <a:endParaRPr lang="es-ES_tradnl" sz="2800" b="1" dirty="0">
              <a:solidFill>
                <a:schemeClr val="bg1"/>
              </a:solidFill>
              <a:latin typeface="Helvetica" panose="020B0604020202020204" pitchFamily="34" charset="0"/>
              <a:cs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953975046"/>
              </p:ext>
            </p:extLst>
          </p:nvPr>
        </p:nvGraphicFramePr>
        <p:xfrm>
          <a:off x="325784" y="1535229"/>
          <a:ext cx="11748052" cy="5052060"/>
        </p:xfrm>
        <a:graphic>
          <a:graphicData uri="http://schemas.openxmlformats.org/drawingml/2006/table">
            <a:tbl>
              <a:tblPr firstRow="1" bandRow="1">
                <a:tableStyleId>{5C22544A-7EE6-4342-B048-85BDC9FD1C3A}</a:tableStyleId>
              </a:tblPr>
              <a:tblGrid>
                <a:gridCol w="1680816">
                  <a:extLst>
                    <a:ext uri="{9D8B030D-6E8A-4147-A177-3AD203B41FA5}">
                      <a16:colId xmlns:a16="http://schemas.microsoft.com/office/drawing/2014/main" val="20000"/>
                    </a:ext>
                  </a:extLst>
                </a:gridCol>
                <a:gridCol w="2393142">
                  <a:extLst>
                    <a:ext uri="{9D8B030D-6E8A-4147-A177-3AD203B41FA5}">
                      <a16:colId xmlns:a16="http://schemas.microsoft.com/office/drawing/2014/main" val="20001"/>
                    </a:ext>
                  </a:extLst>
                </a:gridCol>
                <a:gridCol w="7674094">
                  <a:extLst>
                    <a:ext uri="{9D8B030D-6E8A-4147-A177-3AD203B41FA5}">
                      <a16:colId xmlns:a16="http://schemas.microsoft.com/office/drawing/2014/main" val="20002"/>
                    </a:ext>
                  </a:extLst>
                </a:gridCol>
              </a:tblGrid>
              <a:tr h="496771">
                <a:tc>
                  <a:txBody>
                    <a:bodyPr/>
                    <a:lstStyle/>
                    <a:p>
                      <a:pPr algn="ctr"/>
                      <a:r>
                        <a:rPr lang="es-ES_tradnl" dirty="0">
                          <a:latin typeface="Helvetica" panose="020B0604020202020204" pitchFamily="34" charset="0"/>
                          <a:cs typeface="Helvetica" panose="020B0604020202020204" pitchFamily="34" charset="0"/>
                        </a:rPr>
                        <a:t>Objeto</a:t>
                      </a:r>
                      <a:r>
                        <a:rPr lang="es-ES_tradnl" baseline="0" dirty="0">
                          <a:latin typeface="Helvetica" panose="020B0604020202020204" pitchFamily="34" charset="0"/>
                          <a:cs typeface="Helvetica" panose="020B0604020202020204" pitchFamily="34" charset="0"/>
                        </a:rPr>
                        <a:t> de la Reforma</a:t>
                      </a:r>
                      <a:endParaRPr lang="es-ES_tradnl" dirty="0">
                        <a:latin typeface="Helvetica" panose="020B0604020202020204" pitchFamily="34" charset="0"/>
                        <a:cs typeface="Helvetica" panose="020B0604020202020204" pitchFamily="34" charset="0"/>
                      </a:endParaRPr>
                    </a:p>
                  </a:txBody>
                  <a:tcPr>
                    <a:solidFill>
                      <a:srgbClr val="002060"/>
                    </a:solidFill>
                  </a:tcPr>
                </a:tc>
                <a:tc>
                  <a:txBody>
                    <a:bodyPr/>
                    <a:lstStyle/>
                    <a:p>
                      <a:pPr algn="ctr"/>
                      <a:r>
                        <a:rPr lang="es-ES_tradnl" dirty="0">
                          <a:latin typeface="Helvetica" panose="020B0604020202020204" pitchFamily="34" charset="0"/>
                          <a:cs typeface="Helvetica" panose="020B0604020202020204" pitchFamily="34" charset="0"/>
                        </a:rPr>
                        <a:t>Sector/Subsector</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Justificación de la Reforma Institucional</a:t>
                      </a:r>
                      <a:endParaRPr lang="es-ES_tradnl" dirty="0">
                        <a:latin typeface="Helvetica" panose="020B0604020202020204" pitchFamily="34" charset="0"/>
                        <a:cs typeface="Helvetica" panose="020B0604020202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r>
                        <a:rPr lang="es-ES_tradnl" sz="1600" b="1" dirty="0">
                          <a:solidFill>
                            <a:srgbClr val="0070C0"/>
                          </a:solidFill>
                          <a:latin typeface="Helvetica" panose="020B0604020202020204" pitchFamily="34" charset="0"/>
                          <a:cs typeface="Helvetica" panose="020B0604020202020204" pitchFamily="34" charset="0"/>
                        </a:rPr>
                        <a:t>2.4 Empresas</a:t>
                      </a:r>
                      <a:r>
                        <a:rPr lang="es-ES_tradnl" sz="1600" b="1" baseline="0" dirty="0">
                          <a:solidFill>
                            <a:srgbClr val="0070C0"/>
                          </a:solidFill>
                          <a:latin typeface="Helvetica" panose="020B0604020202020204" pitchFamily="34" charset="0"/>
                          <a:cs typeface="Helvetica" panose="020B0604020202020204" pitchFamily="34" charset="0"/>
                        </a:rPr>
                        <a:t> Eléctricas Estatales</a:t>
                      </a:r>
                      <a:endParaRPr lang="es-ES_tradnl" sz="1600" b="1" dirty="0">
                        <a:solidFill>
                          <a:srgbClr val="0070C0"/>
                        </a:solidFill>
                        <a:latin typeface="Helvetica" panose="020B0604020202020204" pitchFamily="34" charset="0"/>
                        <a:cs typeface="Helvetica" panose="020B0604020202020204" pitchFamily="34" charset="0"/>
                      </a:endParaRPr>
                    </a:p>
                  </a:txBody>
                  <a:tcPr>
                    <a:solidFill>
                      <a:schemeClr val="accent6">
                        <a:lumMod val="20000"/>
                        <a:lumOff val="80000"/>
                      </a:schemeClr>
                    </a:solidFill>
                  </a:tcPr>
                </a:tc>
                <a:tc>
                  <a:txBody>
                    <a:bodyPr/>
                    <a:lstStyle/>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s-ES_tradnl" sz="1600" b="1" dirty="0">
                          <a:solidFill>
                            <a:srgbClr val="002060"/>
                          </a:solidFill>
                          <a:latin typeface="Helvetica" panose="020B0604020202020204" pitchFamily="34" charset="0"/>
                          <a:cs typeface="Helvetica" panose="020B0604020202020204" pitchFamily="34" charset="0"/>
                        </a:rPr>
                        <a:t>Subsector</a:t>
                      </a:r>
                      <a:r>
                        <a:rPr lang="es-ES_tradnl" sz="1600" b="1" baseline="0" dirty="0">
                          <a:solidFill>
                            <a:srgbClr val="002060"/>
                          </a:solidFill>
                          <a:latin typeface="Helvetica" panose="020B0604020202020204" pitchFamily="34" charset="0"/>
                          <a:cs typeface="Helvetica" panose="020B0604020202020204" pitchFamily="34" charset="0"/>
                        </a:rPr>
                        <a:t> Eléctrico</a:t>
                      </a:r>
                      <a:endParaRPr lang="es-ES_tradnl" sz="1600" b="1" dirty="0">
                        <a:solidFill>
                          <a:srgbClr val="002060"/>
                        </a:solidFill>
                        <a:latin typeface="Helvetica" panose="020B0604020202020204" pitchFamily="34" charset="0"/>
                        <a:cs typeface="Helvetica" panose="020B0604020202020204" pitchFamily="34" charset="0"/>
                      </a:endParaRPr>
                    </a:p>
                  </a:txBody>
                  <a:tcPr>
                    <a:solidFill>
                      <a:srgbClr val="F8F9D1"/>
                    </a:solidFill>
                  </a:tcPr>
                </a:tc>
                <a:tc>
                  <a:txBody>
                    <a:bodyPr/>
                    <a:lstStyle/>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Asegurar un ejercicio más idóneo por parte del Estado de su calidad de accionista de algunas de las empresas eléctricas, tomando en cuenta su rol regulador y fiscalizador por excelencia, de manera que todas sus funciones se ejecuten en los límites de la Constitución, del instrumento jurídico de reforma que se propone y  en un marco de respeto de los derechos de todas las personas en la sociedad. </a:t>
                      </a:r>
                    </a:p>
                    <a:p>
                      <a:pPr marL="0" indent="0" algn="just">
                        <a:buClr>
                          <a:srgbClr val="FF0000"/>
                        </a:buClr>
                        <a:buFont typeface="Wingdings" panose="05000000000000000000" pitchFamily="2" charset="2"/>
                        <a:buNone/>
                      </a:pPr>
                      <a:endParaRPr lang="es-DO" sz="135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dirty="0">
                          <a:latin typeface="Helvetica" panose="020B0604020202020204" pitchFamily="34" charset="0"/>
                          <a:cs typeface="Helvetica" panose="020B0604020202020204" pitchFamily="34" charset="0"/>
                        </a:rPr>
                        <a:t>El Ministerio</a:t>
                      </a:r>
                      <a:r>
                        <a:rPr lang="es-DO" sz="1350" i="0" baseline="0" dirty="0">
                          <a:latin typeface="Helvetica" panose="020B0604020202020204" pitchFamily="34" charset="0"/>
                          <a:cs typeface="Helvetica" panose="020B0604020202020204" pitchFamily="34" charset="0"/>
                        </a:rPr>
                        <a:t> de Energía, Minas e Hidrocarburos tendrá a su cargo la</a:t>
                      </a:r>
                      <a:r>
                        <a:rPr lang="es-DO" sz="1350" i="0" dirty="0">
                          <a:latin typeface="Helvetica" panose="020B0604020202020204" pitchFamily="34" charset="0"/>
                          <a:cs typeface="Helvetica" panose="020B0604020202020204" pitchFamily="34" charset="0"/>
                        </a:rPr>
                        <a:t> </a:t>
                      </a:r>
                      <a:r>
                        <a:rPr lang="es-DO" sz="1350" b="1" i="0" dirty="0">
                          <a:latin typeface="Helvetica" panose="020B0604020202020204" pitchFamily="34" charset="0"/>
                          <a:cs typeface="Helvetica" panose="020B0604020202020204" pitchFamily="34" charset="0"/>
                        </a:rPr>
                        <a:t>conducción estratégica de las empresas eléctricas estatales (EEE) </a:t>
                      </a:r>
                      <a:r>
                        <a:rPr lang="es-DO" sz="1350" i="0" dirty="0">
                          <a:latin typeface="Helvetica" panose="020B0604020202020204" pitchFamily="34" charset="0"/>
                          <a:cs typeface="Helvetica" panose="020B0604020202020204" pitchFamily="34" charset="0"/>
                        </a:rPr>
                        <a:t>y, en especial, el diseño, formulación, aprobación y evaluación de las políticas públicas asociadas a su fortalecimiento y desarrollo, ejerciendo de manera</a:t>
                      </a:r>
                      <a:r>
                        <a:rPr lang="es-DO" sz="1350" i="0" baseline="0" dirty="0">
                          <a:latin typeface="Helvetica" panose="020B0604020202020204" pitchFamily="34" charset="0"/>
                          <a:cs typeface="Helvetica" panose="020B0604020202020204" pitchFamily="34" charset="0"/>
                        </a:rPr>
                        <a:t> efectiva y transparente</a:t>
                      </a:r>
                      <a:r>
                        <a:rPr lang="es-DO" sz="1350" i="0" dirty="0">
                          <a:latin typeface="Helvetica" panose="020B0604020202020204" pitchFamily="34" charset="0"/>
                          <a:cs typeface="Helvetica" panose="020B0604020202020204" pitchFamily="34" charset="0"/>
                        </a:rPr>
                        <a:t> el control de su actividad y de las políticas, planes, programas y proyectos desarrollados por ellas,</a:t>
                      </a:r>
                      <a:r>
                        <a:rPr lang="es-DO" sz="1350" i="0" baseline="0" dirty="0">
                          <a:latin typeface="Helvetica" panose="020B0604020202020204" pitchFamily="34" charset="0"/>
                          <a:cs typeface="Helvetica" panose="020B0604020202020204" pitchFamily="34" charset="0"/>
                        </a:rPr>
                        <a:t> de conformidad con la ley.</a:t>
                      </a:r>
                    </a:p>
                    <a:p>
                      <a:pPr marL="0" indent="0" algn="just">
                        <a:buClr>
                          <a:srgbClr val="FF0000"/>
                        </a:buClr>
                        <a:buFont typeface="Wingdings" panose="05000000000000000000" pitchFamily="2" charset="2"/>
                        <a:buNone/>
                      </a:pPr>
                      <a:endParaRPr lang="es-DO" sz="135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ES_tradnl" sz="1350" i="0" dirty="0">
                          <a:latin typeface="Helvetica" panose="020B0604020202020204" pitchFamily="34" charset="0"/>
                          <a:cs typeface="Helvetica" panose="020B0604020202020204" pitchFamily="34" charset="0"/>
                        </a:rPr>
                        <a:t>Por tanto, de conformidad con las reglas de la Administración Pública dominicana,</a:t>
                      </a:r>
                      <a:r>
                        <a:rPr lang="es-ES_tradnl" sz="1350" i="0" baseline="0" dirty="0">
                          <a:latin typeface="Helvetica" panose="020B0604020202020204" pitchFamily="34" charset="0"/>
                          <a:cs typeface="Helvetica" panose="020B0604020202020204" pitchFamily="34" charset="0"/>
                        </a:rPr>
                        <a:t> el MEMH ejercerá</a:t>
                      </a:r>
                      <a:r>
                        <a:rPr lang="es-DO" sz="1350" i="0" baseline="0" dirty="0">
                          <a:latin typeface="Helvetica" panose="020B0604020202020204" pitchFamily="34" charset="0"/>
                          <a:cs typeface="Helvetica" panose="020B0604020202020204" pitchFamily="34" charset="0"/>
                        </a:rPr>
                        <a:t> sobre las EEE el control tutelar, debiendo asegurarse en todo caso, </a:t>
                      </a:r>
                      <a:r>
                        <a:rPr lang="es-DO" sz="1350" b="1" i="0" baseline="0" dirty="0">
                          <a:latin typeface="Helvetica" panose="020B0604020202020204" pitchFamily="34" charset="0"/>
                          <a:cs typeface="Helvetica" panose="020B0604020202020204" pitchFamily="34" charset="0"/>
                        </a:rPr>
                        <a:t>la separación orgánica de las actividades de regulación y de operación de los servicios públicos</a:t>
                      </a:r>
                      <a:r>
                        <a:rPr lang="es-DO" sz="1350" i="0" baseline="0" dirty="0">
                          <a:latin typeface="Helvetica" panose="020B0604020202020204" pitchFamily="34" charset="0"/>
                          <a:cs typeface="Helvetica" panose="020B0604020202020204" pitchFamily="34" charset="0"/>
                        </a:rPr>
                        <a:t>. </a:t>
                      </a:r>
                    </a:p>
                    <a:p>
                      <a:pPr marL="0" indent="0" algn="just">
                        <a:buClr>
                          <a:srgbClr val="FF0000"/>
                        </a:buClr>
                        <a:buFont typeface="Wingdings" panose="05000000000000000000" pitchFamily="2" charset="2"/>
                        <a:buNone/>
                      </a:pPr>
                      <a:endParaRPr lang="es-DO" sz="135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50" i="0" baseline="0" dirty="0">
                          <a:latin typeface="Helvetica" panose="020B0604020202020204" pitchFamily="34" charset="0"/>
                          <a:cs typeface="Helvetica" panose="020B0604020202020204" pitchFamily="34" charset="0"/>
                        </a:rPr>
                        <a:t>Lo mismo que respecto a cualquier otro órgano bajo su tutela administrativa, el MEMH definirá la política a desarrollar por las EEE; aprobará sus planes y el anteproyecto de presupuesto; ejercerá permanentemente funciones de coordinación, supervisión, evaluación y control, y propondrá, cuando sea necesario, las reformas necesarias a los fines de crear, modificar o suprimir una cualquiera de las EEE.</a:t>
                      </a:r>
                      <a:endParaRPr lang="es-ES_tradnl" sz="1350" i="0" dirty="0">
                        <a:latin typeface="Helvetica" panose="020B0604020202020204" pitchFamily="34" charset="0"/>
                        <a:cs typeface="Helvetica" panose="020B0604020202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598986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7119" y="72300"/>
            <a:ext cx="11002617" cy="954107"/>
          </a:xfrm>
          <a:prstGeom prst="rect">
            <a:avLst/>
          </a:prstGeom>
          <a:noFill/>
        </p:spPr>
        <p:txBody>
          <a:bodyPr wrap="square" rtlCol="0">
            <a:spAutoFit/>
          </a:bodyPr>
          <a:lstStyle/>
          <a:p>
            <a:r>
              <a:rPr lang="es-DO" sz="2800" b="1" dirty="0">
                <a:solidFill>
                  <a:srgbClr val="FFFF00"/>
                </a:solidFill>
                <a:latin typeface="Helvetica" panose="020B0604020202020204" pitchFamily="34" charset="0"/>
                <a:cs typeface="Helvetica" panose="020B0604020202020204" pitchFamily="34" charset="0"/>
              </a:rPr>
              <a:t>2.5 Dirección General de Minería</a:t>
            </a:r>
          </a:p>
          <a:p>
            <a:endParaRPr lang="es-ES_tradnl" sz="2800" b="1" dirty="0">
              <a:solidFill>
                <a:schemeClr val="bg1"/>
              </a:solidFill>
              <a:latin typeface="Helvetica" panose="020B0604020202020204" pitchFamily="34" charset="0"/>
              <a:cs typeface="Helvetica"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428742836"/>
              </p:ext>
            </p:extLst>
          </p:nvPr>
        </p:nvGraphicFramePr>
        <p:xfrm>
          <a:off x="107119" y="764797"/>
          <a:ext cx="11748052" cy="5882640"/>
        </p:xfrm>
        <a:graphic>
          <a:graphicData uri="http://schemas.openxmlformats.org/drawingml/2006/table">
            <a:tbl>
              <a:tblPr firstRow="1" bandRow="1">
                <a:tableStyleId>{5C22544A-7EE6-4342-B048-85BDC9FD1C3A}</a:tableStyleId>
              </a:tblPr>
              <a:tblGrid>
                <a:gridCol w="1820516">
                  <a:extLst>
                    <a:ext uri="{9D8B030D-6E8A-4147-A177-3AD203B41FA5}">
                      <a16:colId xmlns:a16="http://schemas.microsoft.com/office/drawing/2014/main" val="20000"/>
                    </a:ext>
                  </a:extLst>
                </a:gridCol>
                <a:gridCol w="2253442">
                  <a:extLst>
                    <a:ext uri="{9D8B030D-6E8A-4147-A177-3AD203B41FA5}">
                      <a16:colId xmlns:a16="http://schemas.microsoft.com/office/drawing/2014/main" val="20001"/>
                    </a:ext>
                  </a:extLst>
                </a:gridCol>
                <a:gridCol w="7674094">
                  <a:extLst>
                    <a:ext uri="{9D8B030D-6E8A-4147-A177-3AD203B41FA5}">
                      <a16:colId xmlns:a16="http://schemas.microsoft.com/office/drawing/2014/main" val="20002"/>
                    </a:ext>
                  </a:extLst>
                </a:gridCol>
              </a:tblGrid>
              <a:tr h="0">
                <a:tc>
                  <a:txBody>
                    <a:bodyPr/>
                    <a:lstStyle/>
                    <a:p>
                      <a:pPr algn="ctr"/>
                      <a:r>
                        <a:rPr lang="es-ES_tradnl" dirty="0">
                          <a:latin typeface="Helvetica" panose="020B0604020202020204" pitchFamily="34" charset="0"/>
                          <a:cs typeface="Helvetica" panose="020B0604020202020204" pitchFamily="34" charset="0"/>
                        </a:rPr>
                        <a:t>Objeto de la Reforma</a:t>
                      </a:r>
                    </a:p>
                  </a:txBody>
                  <a:tcPr>
                    <a:solidFill>
                      <a:srgbClr val="002060"/>
                    </a:solidFill>
                  </a:tcPr>
                </a:tc>
                <a:tc>
                  <a:txBody>
                    <a:bodyPr/>
                    <a:lstStyle/>
                    <a:p>
                      <a:pPr algn="ctr"/>
                      <a:r>
                        <a:rPr lang="es-ES_tradnl" dirty="0">
                          <a:latin typeface="Helvetica" panose="020B0604020202020204" pitchFamily="34" charset="0"/>
                          <a:cs typeface="Helvetica" panose="020B0604020202020204" pitchFamily="34" charset="0"/>
                        </a:rPr>
                        <a:t>Sector/Subsector</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Justificación de la Reforma Institucional</a:t>
                      </a:r>
                      <a:endParaRPr lang="es-ES_tradnl" dirty="0">
                        <a:latin typeface="Helvetica" panose="020B0604020202020204" pitchFamily="34" charset="0"/>
                        <a:cs typeface="Helvetica" panose="020B0604020202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endParaRPr lang="es-ES_tradnl" sz="1600" b="1" dirty="0">
                        <a:solidFill>
                          <a:srgbClr val="0070C0"/>
                        </a:solidFill>
                        <a:latin typeface="Helvetica" panose="020B0604020202020204" pitchFamily="34" charset="0"/>
                        <a:cs typeface="Helvetica" panose="020B0604020202020204" pitchFamily="34" charset="0"/>
                      </a:endParaRPr>
                    </a:p>
                    <a:p>
                      <a:r>
                        <a:rPr lang="es-ES_tradnl" sz="1600" b="1" dirty="0">
                          <a:solidFill>
                            <a:srgbClr val="0070C0"/>
                          </a:solidFill>
                          <a:latin typeface="Helvetica" panose="020B0604020202020204" pitchFamily="34" charset="0"/>
                          <a:cs typeface="Helvetica" panose="020B0604020202020204" pitchFamily="34" charset="0"/>
                        </a:rPr>
                        <a:t>2.5 Dirección General</a:t>
                      </a:r>
                      <a:r>
                        <a:rPr lang="es-ES_tradnl" sz="1600" b="1" baseline="0" dirty="0">
                          <a:solidFill>
                            <a:srgbClr val="0070C0"/>
                          </a:solidFill>
                          <a:latin typeface="Helvetica" panose="020B0604020202020204" pitchFamily="34" charset="0"/>
                          <a:cs typeface="Helvetica" panose="020B0604020202020204" pitchFamily="34" charset="0"/>
                        </a:rPr>
                        <a:t> de Minería (DGM)</a:t>
                      </a:r>
                      <a:endParaRPr lang="es-ES_tradnl" sz="1600" b="1" dirty="0">
                        <a:solidFill>
                          <a:srgbClr val="0070C0"/>
                        </a:solidFill>
                        <a:latin typeface="Helvetica" panose="020B0604020202020204" pitchFamily="34" charset="0"/>
                        <a:cs typeface="Helvetica" panose="020B0604020202020204" pitchFamily="34" charset="0"/>
                      </a:endParaRPr>
                    </a:p>
                  </a:txBody>
                  <a:tcPr>
                    <a:solidFill>
                      <a:schemeClr val="accent6">
                        <a:lumMod val="20000"/>
                        <a:lumOff val="80000"/>
                      </a:schemeClr>
                    </a:solidFill>
                  </a:tcPr>
                </a:tc>
                <a:tc>
                  <a:txBody>
                    <a:bodyPr/>
                    <a:lstStyle/>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s-ES_tradnl" sz="1600" b="1" dirty="0">
                        <a:solidFill>
                          <a:srgbClr val="002060"/>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s-ES_tradnl" sz="1600" b="1" dirty="0">
                          <a:solidFill>
                            <a:srgbClr val="002060"/>
                          </a:solidFill>
                          <a:latin typeface="Helvetica" panose="020B0604020202020204" pitchFamily="34" charset="0"/>
                          <a:cs typeface="Helvetica" panose="020B0604020202020204" pitchFamily="34" charset="0"/>
                        </a:rPr>
                        <a:t>Sector</a:t>
                      </a:r>
                      <a:r>
                        <a:rPr lang="es-ES_tradnl" sz="1600" b="1" baseline="0" dirty="0">
                          <a:solidFill>
                            <a:srgbClr val="002060"/>
                          </a:solidFill>
                          <a:latin typeface="Helvetica" panose="020B0604020202020204" pitchFamily="34" charset="0"/>
                          <a:cs typeface="Helvetica" panose="020B0604020202020204" pitchFamily="34" charset="0"/>
                        </a:rPr>
                        <a:t> Minero</a:t>
                      </a:r>
                      <a:endParaRPr lang="es-ES_tradnl" sz="1600" b="1" dirty="0">
                        <a:solidFill>
                          <a:srgbClr val="002060"/>
                        </a:solidFill>
                        <a:latin typeface="Helvetica" panose="020B0604020202020204" pitchFamily="34" charset="0"/>
                        <a:cs typeface="Helvetica" panose="020B0604020202020204" pitchFamily="34" charset="0"/>
                      </a:endParaRPr>
                    </a:p>
                  </a:txBody>
                  <a:tcPr>
                    <a:solidFill>
                      <a:srgbClr val="F8F9D1"/>
                    </a:solidFill>
                  </a:tcPr>
                </a:tc>
                <a:tc>
                  <a:txBody>
                    <a:bodyPr/>
                    <a:lstStyle/>
                    <a:p>
                      <a:pPr marL="285750" indent="-285750" algn="just">
                        <a:buClr>
                          <a:srgbClr val="FF0000"/>
                        </a:buClr>
                        <a:buFont typeface="Wingdings" panose="05000000000000000000" pitchFamily="2" charset="2"/>
                        <a:buChar char="q"/>
                      </a:pPr>
                      <a:r>
                        <a:rPr lang="es-DO" sz="1300" i="0" dirty="0">
                          <a:latin typeface="Helvetica" panose="020B0604020202020204" pitchFamily="34" charset="0"/>
                          <a:cs typeface="Helvetica" panose="020B0604020202020204" pitchFamily="34" charset="0"/>
                        </a:rPr>
                        <a:t>La integración de</a:t>
                      </a:r>
                      <a:r>
                        <a:rPr lang="es-DO" sz="1300" i="0" baseline="0" dirty="0">
                          <a:latin typeface="Helvetica" panose="020B0604020202020204" pitchFamily="34" charset="0"/>
                          <a:cs typeface="Helvetica" panose="020B0604020202020204" pitchFamily="34" charset="0"/>
                        </a:rPr>
                        <a:t> la DGM al MEMH, así como las modificaciones que se proponen a la Ley Minera No. 146-71, responden al</a:t>
                      </a:r>
                      <a:r>
                        <a:rPr lang="es-DO" sz="1300" i="0" dirty="0">
                          <a:latin typeface="Helvetica" panose="020B0604020202020204" pitchFamily="34" charset="0"/>
                          <a:cs typeface="Helvetica" panose="020B0604020202020204" pitchFamily="34" charset="0"/>
                        </a:rPr>
                        <a:t> compromiso y obligación del Estado de</a:t>
                      </a:r>
                      <a:r>
                        <a:rPr lang="es-DO" sz="1300" i="0" baseline="0" dirty="0">
                          <a:latin typeface="Helvetica" panose="020B0604020202020204" pitchFamily="34" charset="0"/>
                          <a:cs typeface="Helvetica" panose="020B0604020202020204" pitchFamily="34" charset="0"/>
                        </a:rPr>
                        <a:t> fomentar e impulsar</a:t>
                      </a:r>
                      <a:r>
                        <a:rPr lang="es-DO" sz="1300" i="0" dirty="0">
                          <a:latin typeface="Helvetica" panose="020B0604020202020204" pitchFamily="34" charset="0"/>
                          <a:cs typeface="Helvetica" panose="020B0604020202020204" pitchFamily="34" charset="0"/>
                        </a:rPr>
                        <a:t> las actividades tendentes al aprovechamiento de los recursos minerales del país, su beneficio y comercialización, bajo criterios ambientales sostenibles, económicamente rentables y socialmente beneficiosos. </a:t>
                      </a:r>
                    </a:p>
                    <a:p>
                      <a:pPr marL="285750" indent="-285750" algn="just">
                        <a:buClr>
                          <a:srgbClr val="FF0000"/>
                        </a:buClr>
                        <a:buFont typeface="Wingdings" panose="05000000000000000000" pitchFamily="2" charset="2"/>
                        <a:buChar char="q"/>
                      </a:pPr>
                      <a:endParaRPr lang="es-ES_tradnl" sz="1300" i="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ES_tradnl" sz="1300" i="0" dirty="0">
                          <a:latin typeface="Helvetica" panose="020B0604020202020204" pitchFamily="34" charset="0"/>
                          <a:cs typeface="Helvetica" panose="020B0604020202020204" pitchFamily="34" charset="0"/>
                        </a:rPr>
                        <a:t>La disolución</a:t>
                      </a:r>
                      <a:r>
                        <a:rPr lang="es-ES_tradnl" sz="1300" i="0" baseline="0" dirty="0">
                          <a:latin typeface="Helvetica" panose="020B0604020202020204" pitchFamily="34" charset="0"/>
                          <a:cs typeface="Helvetica" panose="020B0604020202020204" pitchFamily="34" charset="0"/>
                        </a:rPr>
                        <a:t> de la DGM, la revisión del marco regulatorio que la crea y la integración de sus bienes y funciones al VM de Minas del MEMH, permitirían centralizar en una sola autoridad minera el desarrollo de un sector decisivo para el futuro dominicano, como la es la minería nacional.</a:t>
                      </a:r>
                    </a:p>
                    <a:p>
                      <a:pPr marL="285750" indent="-285750" algn="just">
                        <a:buClr>
                          <a:srgbClr val="FF0000"/>
                        </a:buClr>
                        <a:buFont typeface="Wingdings" panose="05000000000000000000" pitchFamily="2" charset="2"/>
                        <a:buChar char="q"/>
                      </a:pPr>
                      <a:endParaRPr lang="es-ES_tradnl" sz="13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ES_tradnl" sz="1300" i="0" baseline="0" dirty="0">
                          <a:latin typeface="Helvetica" panose="020B0604020202020204" pitchFamily="34" charset="0"/>
                          <a:cs typeface="Helvetica" panose="020B0604020202020204" pitchFamily="34" charset="0"/>
                        </a:rPr>
                        <a:t> Estos cambios unidos junto a la modificación de la ley minera que se avanza, permitirían</a:t>
                      </a:r>
                      <a:r>
                        <a:rPr lang="es-DO" sz="1300" i="0" baseline="0" dirty="0">
                          <a:latin typeface="Helvetica" panose="020B0604020202020204" pitchFamily="34" charset="0"/>
                          <a:cs typeface="Helvetica" panose="020B0604020202020204" pitchFamily="34" charset="0"/>
                        </a:rPr>
                        <a:t> dar respuesta de una manera operativamente más eficiente y eficaz a una realidad social y dinámica económica muy distinta a la prevaleciente en el momento de la promulgación de la referida ley, asegurando la preservación de los intereses nacionales. </a:t>
                      </a:r>
                    </a:p>
                    <a:p>
                      <a:pPr marL="0" indent="0" algn="just">
                        <a:buClr>
                          <a:srgbClr val="FF0000"/>
                        </a:buClr>
                        <a:buFont typeface="Wingdings" panose="05000000000000000000" pitchFamily="2" charset="2"/>
                        <a:buNone/>
                      </a:pPr>
                      <a:endParaRPr lang="es-DO" sz="13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00" i="0" baseline="0" dirty="0">
                          <a:latin typeface="Helvetica" panose="020B0604020202020204" pitchFamily="34" charset="0"/>
                          <a:cs typeface="Helvetica" panose="020B0604020202020204" pitchFamily="34" charset="0"/>
                        </a:rPr>
                        <a:t>La revisión y modificación de la actual legislación se justifica también desde la perspectiva de temas particulares importantes no contemplados en ella, como lo es la normatividad relativa a la pequeña minería y la regularización de la minería artesanal, el desarrollo de la gestión bajo parámetros de racionalidad técnica y jurídica, una más efectiva fiscalización y control de la actividad minera en general y el uso racional, responsable y sostenible de los recursos minerales.</a:t>
                      </a:r>
                    </a:p>
                    <a:p>
                      <a:pPr marL="285750" indent="-285750" algn="just">
                        <a:buClr>
                          <a:srgbClr val="FF0000"/>
                        </a:buClr>
                        <a:buFont typeface="Wingdings" panose="05000000000000000000" pitchFamily="2" charset="2"/>
                        <a:buChar char="q"/>
                      </a:pPr>
                      <a:endParaRPr lang="es-DO" sz="1300" i="0" baseline="0" dirty="0">
                        <a:latin typeface="Helvetica" panose="020B0604020202020204" pitchFamily="34" charset="0"/>
                        <a:cs typeface="Helvetica" panose="020B0604020202020204" pitchFamily="34" charset="0"/>
                      </a:endParaRPr>
                    </a:p>
                    <a:p>
                      <a:pPr marL="285750" indent="-285750" algn="just">
                        <a:buClr>
                          <a:srgbClr val="FF0000"/>
                        </a:buClr>
                        <a:buFont typeface="Wingdings" panose="05000000000000000000" pitchFamily="2" charset="2"/>
                        <a:buChar char="q"/>
                      </a:pPr>
                      <a:r>
                        <a:rPr lang="es-DO" sz="1300" i="0" dirty="0">
                          <a:latin typeface="Helvetica" panose="020B0604020202020204" pitchFamily="34" charset="0"/>
                          <a:cs typeface="Helvetica" panose="020B0604020202020204" pitchFamily="34" charset="0"/>
                        </a:rPr>
                        <a:t>En este contexto,</a:t>
                      </a:r>
                      <a:r>
                        <a:rPr lang="es-DO" sz="1300" i="0" baseline="0" dirty="0">
                          <a:latin typeface="Helvetica" panose="020B0604020202020204" pitchFamily="34" charset="0"/>
                          <a:cs typeface="Helvetica" panose="020B0604020202020204" pitchFamily="34" charset="0"/>
                        </a:rPr>
                        <a:t> se hace urgente dotar al MEMH de las</a:t>
                      </a:r>
                      <a:r>
                        <a:rPr lang="es-DO" sz="1300" i="0" dirty="0">
                          <a:latin typeface="Helvetica" panose="020B0604020202020204" pitchFamily="34" charset="0"/>
                          <a:cs typeface="Helvetica" panose="020B0604020202020204" pitchFamily="34" charset="0"/>
                        </a:rPr>
                        <a:t> potestades reglamentarias y sancionadoras inherentes</a:t>
                      </a:r>
                      <a:r>
                        <a:rPr lang="es-DO" sz="1300" i="0" baseline="0" dirty="0">
                          <a:latin typeface="Helvetica" panose="020B0604020202020204" pitchFamily="34" charset="0"/>
                          <a:cs typeface="Helvetica" panose="020B0604020202020204" pitchFamily="34" charset="0"/>
                        </a:rPr>
                        <a:t> a su rol rector y orientador estratégico </a:t>
                      </a:r>
                      <a:r>
                        <a:rPr lang="es-DO" sz="1300" i="0" dirty="0">
                          <a:latin typeface="Helvetica" panose="020B0604020202020204" pitchFamily="34" charset="0"/>
                          <a:cs typeface="Helvetica" panose="020B0604020202020204" pitchFamily="34" charset="0"/>
                        </a:rPr>
                        <a:t>del sector minero nacional, encargado de la formulación y administración de la política minera, metálica y no metálica nacional.</a:t>
                      </a:r>
                      <a:endParaRPr lang="es-ES_tradnl" sz="1300" i="0" dirty="0">
                        <a:latin typeface="Helvetica" panose="020B0604020202020204" pitchFamily="34" charset="0"/>
                        <a:cs typeface="Helvetica" panose="020B0604020202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23224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8EC0DF7B-79BC-40F1-8E63-5256D69638AB}" vid="{102D294E-83E3-45DE-A1BA-0EE70DCD093A}"/>
    </a:ext>
  </a:extLst>
</a:theme>
</file>

<file path=ppt/theme/theme2.xml><?xml version="1.0" encoding="utf-8"?>
<a:theme xmlns:a="http://schemas.openxmlformats.org/drawingml/2006/main" name="3SQUARES">
  <a:themeElements>
    <a:clrScheme name="">
      <a:dk1>
        <a:srgbClr val="808080"/>
      </a:dk1>
      <a:lt1>
        <a:srgbClr val="FFFFFF"/>
      </a:lt1>
      <a:dk2>
        <a:srgbClr val="000000"/>
      </a:dk2>
      <a:lt2>
        <a:srgbClr val="FFFF99"/>
      </a:lt2>
      <a:accent1>
        <a:srgbClr val="FFFF99"/>
      </a:accent1>
      <a:accent2>
        <a:srgbClr val="3333CC"/>
      </a:accent2>
      <a:accent3>
        <a:srgbClr val="AAAAAA"/>
      </a:accent3>
      <a:accent4>
        <a:srgbClr val="DADADA"/>
      </a:accent4>
      <a:accent5>
        <a:srgbClr val="FFFFCA"/>
      </a:accent5>
      <a:accent6>
        <a:srgbClr val="2D2DB9"/>
      </a:accent6>
      <a:hlink>
        <a:srgbClr val="CCCCFF"/>
      </a:hlink>
      <a:folHlink>
        <a:srgbClr val="B2B2B2"/>
      </a:folHlink>
    </a:clrScheme>
    <a:fontScheme name="3SQUAR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ES_tradnl"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ES_tradnl"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3SQUA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SQUAR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SQUAR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SQUAR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SQUAR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SQUAR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SQUAR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SQUAR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SQUAR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SQUAR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SQUAR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SQUAR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Presentaciones MEM</Template>
  <TotalTime>923</TotalTime>
  <Words>4420</Words>
  <Application>Microsoft Office PowerPoint</Application>
  <PresentationFormat>Panorámica</PresentationFormat>
  <Paragraphs>475</Paragraphs>
  <Slides>17</Slides>
  <Notes>16</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17</vt:i4>
      </vt:variant>
    </vt:vector>
  </HeadingPairs>
  <TitlesOfParts>
    <vt:vector size="27" baseType="lpstr">
      <vt:lpstr>Arial</vt:lpstr>
      <vt:lpstr>Calibri</vt:lpstr>
      <vt:lpstr>Georgia</vt:lpstr>
      <vt:lpstr>Gill Sans MT</vt:lpstr>
      <vt:lpstr>GillSans Light</vt:lpstr>
      <vt:lpstr>Helvetica</vt:lpstr>
      <vt:lpstr>Times New Roman</vt:lpstr>
      <vt:lpstr>Wingdings</vt:lpstr>
      <vt:lpstr>Tema de Office</vt:lpstr>
      <vt:lpstr>3SQUARES</vt:lpstr>
      <vt:lpstr>PROPUESTA PARA REFLEXIÓN</vt:lpstr>
      <vt:lpstr>Presentación de PowerPoint</vt:lpstr>
      <vt:lpstr>I. Instituciones, Instrumentos Jurídicos, Sectores y Objetivos de las Reformas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Gerald Canario</dc:creator>
  <cp:lastModifiedBy>Julio Santana</cp:lastModifiedBy>
  <cp:revision>98</cp:revision>
  <cp:lastPrinted>2016-07-04T18:42:45Z</cp:lastPrinted>
  <dcterms:created xsi:type="dcterms:W3CDTF">2016-05-18T13:15:27Z</dcterms:created>
  <dcterms:modified xsi:type="dcterms:W3CDTF">2020-08-04T15:34:02Z</dcterms:modified>
</cp:coreProperties>
</file>